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5" r:id="rId2"/>
    <p:sldId id="300" r:id="rId3"/>
    <p:sldId id="287" r:id="rId4"/>
    <p:sldId id="288" r:id="rId5"/>
    <p:sldId id="301" r:id="rId6"/>
    <p:sldId id="302" r:id="rId7"/>
    <p:sldId id="303" r:id="rId8"/>
    <p:sldId id="292" r:id="rId9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4B230"/>
    <a:srgbClr val="66CCFF"/>
    <a:srgbClr val="FF6600"/>
    <a:srgbClr val="008000"/>
    <a:srgbClr val="FF99CC"/>
    <a:srgbClr val="FFFFCC"/>
    <a:srgbClr val="FFFFFF"/>
    <a:srgbClr val="FFCC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7" autoAdjust="0"/>
    <p:restoredTop sz="70236" autoAdjust="0"/>
  </p:normalViewPr>
  <p:slideViewPr>
    <p:cSldViewPr>
      <p:cViewPr>
        <p:scale>
          <a:sx n="75" d="100"/>
          <a:sy n="75" d="100"/>
        </p:scale>
        <p:origin x="-672" y="-72"/>
      </p:cViewPr>
      <p:guideLst>
        <p:guide orient="horz" pos="193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18" Type="http://schemas.openxmlformats.org/officeDocument/2006/relationships/image" Target="../media/image35.wmf"/><Relationship Id="rId26" Type="http://schemas.openxmlformats.org/officeDocument/2006/relationships/image" Target="../media/image43.wmf"/><Relationship Id="rId3" Type="http://schemas.openxmlformats.org/officeDocument/2006/relationships/image" Target="../media/image20.wmf"/><Relationship Id="rId21" Type="http://schemas.openxmlformats.org/officeDocument/2006/relationships/image" Target="../media/image38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17" Type="http://schemas.openxmlformats.org/officeDocument/2006/relationships/image" Target="../media/image34.wmf"/><Relationship Id="rId25" Type="http://schemas.openxmlformats.org/officeDocument/2006/relationships/image" Target="../media/image42.wmf"/><Relationship Id="rId2" Type="http://schemas.openxmlformats.org/officeDocument/2006/relationships/image" Target="../media/image19.wmf"/><Relationship Id="rId16" Type="http://schemas.openxmlformats.org/officeDocument/2006/relationships/image" Target="../media/image33.wmf"/><Relationship Id="rId20" Type="http://schemas.openxmlformats.org/officeDocument/2006/relationships/image" Target="../media/image37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24" Type="http://schemas.openxmlformats.org/officeDocument/2006/relationships/image" Target="../media/image41.wmf"/><Relationship Id="rId5" Type="http://schemas.openxmlformats.org/officeDocument/2006/relationships/image" Target="../media/image22.wmf"/><Relationship Id="rId15" Type="http://schemas.openxmlformats.org/officeDocument/2006/relationships/image" Target="../media/image32.wmf"/><Relationship Id="rId23" Type="http://schemas.openxmlformats.org/officeDocument/2006/relationships/image" Target="../media/image40.wmf"/><Relationship Id="rId28" Type="http://schemas.openxmlformats.org/officeDocument/2006/relationships/image" Target="../media/image45.wmf"/><Relationship Id="rId10" Type="http://schemas.openxmlformats.org/officeDocument/2006/relationships/image" Target="../media/image27.wmf"/><Relationship Id="rId19" Type="http://schemas.openxmlformats.org/officeDocument/2006/relationships/image" Target="../media/image36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Relationship Id="rId22" Type="http://schemas.openxmlformats.org/officeDocument/2006/relationships/image" Target="../media/image39.wmf"/><Relationship Id="rId27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18" Type="http://schemas.openxmlformats.org/officeDocument/2006/relationships/image" Target="../media/image63.wmf"/><Relationship Id="rId26" Type="http://schemas.openxmlformats.org/officeDocument/2006/relationships/image" Target="../media/image41.wmf"/><Relationship Id="rId3" Type="http://schemas.openxmlformats.org/officeDocument/2006/relationships/image" Target="../media/image48.wmf"/><Relationship Id="rId21" Type="http://schemas.openxmlformats.org/officeDocument/2006/relationships/image" Target="../media/image66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17" Type="http://schemas.openxmlformats.org/officeDocument/2006/relationships/image" Target="../media/image62.wmf"/><Relationship Id="rId25" Type="http://schemas.openxmlformats.org/officeDocument/2006/relationships/image" Target="../media/image40.wmf"/><Relationship Id="rId2" Type="http://schemas.openxmlformats.org/officeDocument/2006/relationships/image" Target="../media/image47.wmf"/><Relationship Id="rId16" Type="http://schemas.openxmlformats.org/officeDocument/2006/relationships/image" Target="../media/image61.wmf"/><Relationship Id="rId20" Type="http://schemas.openxmlformats.org/officeDocument/2006/relationships/image" Target="../media/image65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24" Type="http://schemas.openxmlformats.org/officeDocument/2006/relationships/image" Target="../media/image39.wmf"/><Relationship Id="rId5" Type="http://schemas.openxmlformats.org/officeDocument/2006/relationships/image" Target="../media/image50.wmf"/><Relationship Id="rId15" Type="http://schemas.openxmlformats.org/officeDocument/2006/relationships/image" Target="../media/image60.wmf"/><Relationship Id="rId23" Type="http://schemas.openxmlformats.org/officeDocument/2006/relationships/image" Target="../media/image38.wmf"/><Relationship Id="rId28" Type="http://schemas.openxmlformats.org/officeDocument/2006/relationships/image" Target="../media/image43.wmf"/><Relationship Id="rId10" Type="http://schemas.openxmlformats.org/officeDocument/2006/relationships/image" Target="../media/image55.wmf"/><Relationship Id="rId19" Type="http://schemas.openxmlformats.org/officeDocument/2006/relationships/image" Target="../media/image64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Relationship Id="rId22" Type="http://schemas.openxmlformats.org/officeDocument/2006/relationships/image" Target="../media/image37.wmf"/><Relationship Id="rId27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2.wmf"/><Relationship Id="rId18" Type="http://schemas.openxmlformats.org/officeDocument/2006/relationships/image" Target="../media/image77.wmf"/><Relationship Id="rId26" Type="http://schemas.openxmlformats.org/officeDocument/2006/relationships/image" Target="../media/image85.wmf"/><Relationship Id="rId3" Type="http://schemas.openxmlformats.org/officeDocument/2006/relationships/image" Target="../media/image67.wmf"/><Relationship Id="rId21" Type="http://schemas.openxmlformats.org/officeDocument/2006/relationships/image" Target="../media/image80.wmf"/><Relationship Id="rId7" Type="http://schemas.openxmlformats.org/officeDocument/2006/relationships/image" Target="../media/image40.wmf"/><Relationship Id="rId12" Type="http://schemas.openxmlformats.org/officeDocument/2006/relationships/image" Target="../media/image71.wmf"/><Relationship Id="rId17" Type="http://schemas.openxmlformats.org/officeDocument/2006/relationships/image" Target="../media/image76.wmf"/><Relationship Id="rId25" Type="http://schemas.openxmlformats.org/officeDocument/2006/relationships/image" Target="../media/image84.wmf"/><Relationship Id="rId2" Type="http://schemas.openxmlformats.org/officeDocument/2006/relationships/image" Target="../media/image43.wmf"/><Relationship Id="rId16" Type="http://schemas.openxmlformats.org/officeDocument/2006/relationships/image" Target="../media/image75.wmf"/><Relationship Id="rId20" Type="http://schemas.openxmlformats.org/officeDocument/2006/relationships/image" Target="../media/image79.wmf"/><Relationship Id="rId1" Type="http://schemas.openxmlformats.org/officeDocument/2006/relationships/image" Target="../media/image37.wmf"/><Relationship Id="rId6" Type="http://schemas.openxmlformats.org/officeDocument/2006/relationships/image" Target="../media/image39.wmf"/><Relationship Id="rId11" Type="http://schemas.openxmlformats.org/officeDocument/2006/relationships/image" Target="../media/image42.wmf"/><Relationship Id="rId24" Type="http://schemas.openxmlformats.org/officeDocument/2006/relationships/image" Target="../media/image83.wmf"/><Relationship Id="rId5" Type="http://schemas.openxmlformats.org/officeDocument/2006/relationships/image" Target="../media/image38.wmf"/><Relationship Id="rId15" Type="http://schemas.openxmlformats.org/officeDocument/2006/relationships/image" Target="../media/image74.wmf"/><Relationship Id="rId23" Type="http://schemas.openxmlformats.org/officeDocument/2006/relationships/image" Target="../media/image82.wmf"/><Relationship Id="rId28" Type="http://schemas.openxmlformats.org/officeDocument/2006/relationships/image" Target="../media/image87.wmf"/><Relationship Id="rId10" Type="http://schemas.openxmlformats.org/officeDocument/2006/relationships/image" Target="../media/image41.wmf"/><Relationship Id="rId19" Type="http://schemas.openxmlformats.org/officeDocument/2006/relationships/image" Target="../media/image78.wmf"/><Relationship Id="rId4" Type="http://schemas.openxmlformats.org/officeDocument/2006/relationships/image" Target="../media/image68.wmf"/><Relationship Id="rId9" Type="http://schemas.openxmlformats.org/officeDocument/2006/relationships/image" Target="../media/image70.wmf"/><Relationship Id="rId14" Type="http://schemas.openxmlformats.org/officeDocument/2006/relationships/image" Target="../media/image73.wmf"/><Relationship Id="rId22" Type="http://schemas.openxmlformats.org/officeDocument/2006/relationships/image" Target="../media/image81.wmf"/><Relationship Id="rId27" Type="http://schemas.openxmlformats.org/officeDocument/2006/relationships/image" Target="../media/image8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100.wmf"/><Relationship Id="rId18" Type="http://schemas.openxmlformats.org/officeDocument/2006/relationships/image" Target="../media/image40.wmf"/><Relationship Id="rId3" Type="http://schemas.openxmlformats.org/officeDocument/2006/relationships/image" Target="../media/image90.wmf"/><Relationship Id="rId21" Type="http://schemas.openxmlformats.org/officeDocument/2006/relationships/image" Target="../media/image43.wmf"/><Relationship Id="rId7" Type="http://schemas.openxmlformats.org/officeDocument/2006/relationships/image" Target="../media/image94.wmf"/><Relationship Id="rId12" Type="http://schemas.openxmlformats.org/officeDocument/2006/relationships/image" Target="../media/image99.wmf"/><Relationship Id="rId17" Type="http://schemas.openxmlformats.org/officeDocument/2006/relationships/image" Target="../media/image39.wmf"/><Relationship Id="rId2" Type="http://schemas.openxmlformats.org/officeDocument/2006/relationships/image" Target="../media/image89.wmf"/><Relationship Id="rId16" Type="http://schemas.openxmlformats.org/officeDocument/2006/relationships/image" Target="../media/image38.wmf"/><Relationship Id="rId20" Type="http://schemas.openxmlformats.org/officeDocument/2006/relationships/image" Target="../media/image42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11" Type="http://schemas.openxmlformats.org/officeDocument/2006/relationships/image" Target="../media/image98.wmf"/><Relationship Id="rId5" Type="http://schemas.openxmlformats.org/officeDocument/2006/relationships/image" Target="../media/image92.wmf"/><Relationship Id="rId15" Type="http://schemas.openxmlformats.org/officeDocument/2006/relationships/image" Target="../media/image37.wmf"/><Relationship Id="rId10" Type="http://schemas.openxmlformats.org/officeDocument/2006/relationships/image" Target="../media/image97.wmf"/><Relationship Id="rId19" Type="http://schemas.openxmlformats.org/officeDocument/2006/relationships/image" Target="../media/image41.wmf"/><Relationship Id="rId4" Type="http://schemas.openxmlformats.org/officeDocument/2006/relationships/image" Target="../media/image91.wmf"/><Relationship Id="rId9" Type="http://schemas.openxmlformats.org/officeDocument/2006/relationships/image" Target="../media/image96.wmf"/><Relationship Id="rId14" Type="http://schemas.openxmlformats.org/officeDocument/2006/relationships/image" Target="../media/image10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>
            <a:lvl1pPr defTabSz="91576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>
            <a:lvl1pPr algn="r" defTabSz="91576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4" tIns="45777" rIns="91554" bIns="45777" numCol="1" anchor="b" anchorCtr="0" compatLnSpc="1">
            <a:prstTxWarp prst="textNoShape">
              <a:avLst/>
            </a:prstTxWarp>
          </a:bodyPr>
          <a:lstStyle>
            <a:lvl1pPr defTabSz="91576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4" tIns="45777" rIns="91554" bIns="45777" numCol="1" anchor="b" anchorCtr="0" compatLnSpc="1">
            <a:prstTxWarp prst="textNoShape">
              <a:avLst/>
            </a:prstTxWarp>
          </a:bodyPr>
          <a:lstStyle>
            <a:lvl1pPr algn="r" defTabSz="915768">
              <a:defRPr sz="1200"/>
            </a:lvl1pPr>
          </a:lstStyle>
          <a:p>
            <a:pPr>
              <a:defRPr/>
            </a:pPr>
            <a:fld id="{10116187-8310-43A2-85DA-71358AEFE6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2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>
            <a:lvl1pPr defTabSz="91576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>
            <a:lvl1pPr algn="r" defTabSz="91576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911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4" tIns="45777" rIns="91554" bIns="45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4" tIns="45777" rIns="91554" bIns="45777" numCol="1" anchor="b" anchorCtr="0" compatLnSpc="1">
            <a:prstTxWarp prst="textNoShape">
              <a:avLst/>
            </a:prstTxWarp>
          </a:bodyPr>
          <a:lstStyle>
            <a:lvl1pPr defTabSz="91576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554" tIns="45777" rIns="91554" bIns="45777" numCol="1" anchor="b" anchorCtr="0" compatLnSpc="1">
            <a:prstTxWarp prst="textNoShape">
              <a:avLst/>
            </a:prstTxWarp>
          </a:bodyPr>
          <a:lstStyle>
            <a:lvl1pPr algn="r" defTabSz="915768">
              <a:defRPr sz="1200"/>
            </a:lvl1pPr>
          </a:lstStyle>
          <a:p>
            <a:pPr>
              <a:defRPr/>
            </a:pPr>
            <a:fld id="{10E310F6-9750-4032-B624-5371FA29E9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935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ゴシック" charset="-128"/>
            </a:endParaRPr>
          </a:p>
        </p:txBody>
      </p:sp>
      <p:sp>
        <p:nvSpPr>
          <p:cNvPr id="6144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7B17E513-97F9-47E3-B618-54CAD8A0E980}" type="slidenum">
              <a:rPr lang="en-US" altLang="ja-JP" smtClean="0"/>
              <a:pPr defTabSz="914400"/>
              <a:t>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E310F6-9750-4032-B624-5371FA29E9AC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4C6164FB-0483-4B5B-B6A0-DDFD8273B330}" type="slidenum">
              <a:rPr lang="en-US" altLang="ja-JP" smtClean="0"/>
              <a:pPr defTabSz="914400"/>
              <a:t>3</a:t>
            </a:fld>
            <a:endParaRPr lang="en-US" altLang="ja-JP" smtClean="0"/>
          </a:p>
        </p:txBody>
      </p:sp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22" tIns="46111" rIns="92222" bIns="46111" anchor="b"/>
          <a:lstStyle/>
          <a:p>
            <a:pPr algn="r"/>
            <a:fld id="{FE029DAD-BC82-4900-827E-67FA8DE6FAF1}" type="slidenum">
              <a:rPr lang="en-US" altLang="ja-JP" sz="1200"/>
              <a:pPr algn="r"/>
              <a:t>3</a:t>
            </a:fld>
            <a:endParaRPr lang="en-US" altLang="ja-JP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222" tIns="46111" rIns="92222" bIns="46111"/>
          <a:lstStyle/>
          <a:p>
            <a:endParaRPr lang="ja-JP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96182127-D35E-48D3-BFD4-17E7A76010C1}" type="slidenum">
              <a:rPr lang="en-US" altLang="ja-JP" smtClean="0"/>
              <a:pPr defTabSz="914400"/>
              <a:t>4</a:t>
            </a:fld>
            <a:endParaRPr lang="en-US" altLang="ja-JP" smtClean="0"/>
          </a:p>
        </p:txBody>
      </p:sp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22" tIns="46111" rIns="92222" bIns="46111" anchor="b"/>
          <a:lstStyle/>
          <a:p>
            <a:pPr algn="r"/>
            <a:fld id="{A9044FCB-BA5E-48A7-9D49-635487854645}" type="slidenum">
              <a:rPr lang="en-US" altLang="ja-JP" sz="1200"/>
              <a:pPr algn="r"/>
              <a:t>4</a:t>
            </a:fld>
            <a:endParaRPr lang="en-US" altLang="ja-JP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222" tIns="46111" rIns="92222" bIns="46111"/>
          <a:lstStyle/>
          <a:p>
            <a:endParaRPr lang="ja-JP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ゴシック" charset="-128"/>
            </a:endParaRPr>
          </a:p>
        </p:txBody>
      </p:sp>
      <p:sp>
        <p:nvSpPr>
          <p:cNvPr id="101379" name="スライド番号プレースホルダ 3"/>
          <p:cNvSpPr txBox="1">
            <a:spLocks noGrp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54" tIns="45777" rIns="91554" bIns="45777" anchor="b"/>
          <a:lstStyle/>
          <a:p>
            <a:pPr algn="r"/>
            <a:fld id="{6D03F1A0-A839-4EEB-940D-F5DEC8383550}" type="slidenum">
              <a:rPr lang="en-US" altLang="ja-JP" sz="1200"/>
              <a:pPr algn="r"/>
              <a:t>5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6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ゴシック" charset="-128"/>
            </a:endParaRPr>
          </a:p>
        </p:txBody>
      </p:sp>
      <p:sp>
        <p:nvSpPr>
          <p:cNvPr id="103427" name="スライド番号プレースホルダ 3"/>
          <p:cNvSpPr txBox="1">
            <a:spLocks noGrp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54" tIns="45777" rIns="91554" bIns="45777" anchor="b"/>
          <a:lstStyle/>
          <a:p>
            <a:pPr algn="r"/>
            <a:fld id="{DB83812A-4889-4B71-B327-253DD0F26133}" type="slidenum">
              <a:rPr lang="en-US" altLang="ja-JP" sz="1200"/>
              <a:pPr algn="r"/>
              <a:t>6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4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ゴシック" charset="-128"/>
            </a:endParaRPr>
          </a:p>
        </p:txBody>
      </p:sp>
      <p:sp>
        <p:nvSpPr>
          <p:cNvPr id="105475" name="スライド番号プレースホルダ 3"/>
          <p:cNvSpPr txBox="1">
            <a:spLocks noGrp="1"/>
          </p:cNvSpPr>
          <p:nvPr/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54" tIns="45777" rIns="91554" bIns="45777" anchor="b"/>
          <a:lstStyle/>
          <a:p>
            <a:pPr algn="r"/>
            <a:fld id="{FFE6F31F-E739-408D-A55F-2DFA8B4BC690}" type="slidenum">
              <a:rPr lang="en-US" altLang="ja-JP" sz="1200"/>
              <a:pPr algn="r"/>
              <a:t>7</a:t>
            </a:fld>
            <a:endParaRPr lang="en-US" altLang="ja-JP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42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ea typeface="ＭＳ Ｐゴシック" charset="-128"/>
            </a:endParaRPr>
          </a:p>
        </p:txBody>
      </p:sp>
      <p:sp>
        <p:nvSpPr>
          <p:cNvPr id="11264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1B5367D1-0D80-4E85-9463-0B9704385EE5}" type="slidenum">
              <a:rPr lang="en-US" altLang="ja-JP" smtClean="0"/>
              <a:pPr defTabSz="914400"/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1752600"/>
            <a:ext cx="5105400" cy="1828800"/>
          </a:xfrm>
        </p:spPr>
        <p:txBody>
          <a:bodyPr/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962400"/>
            <a:ext cx="5867400" cy="762000"/>
          </a:xfrm>
        </p:spPr>
        <p:txBody>
          <a:bodyPr anchor="ctr"/>
          <a:lstStyle>
            <a:lvl1pPr marL="0" indent="0" algn="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3DFC8-B4B1-44A4-9AA5-ECE01E9C3461}" type="datetime1">
              <a:rPr lang="ja-JP" altLang="en-US"/>
              <a:pPr>
                <a:defRPr/>
              </a:pPr>
              <a:t>2013/3/18</a:t>
            </a:fld>
            <a:endParaRPr lang="en-US" altLang="ja-JP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32550"/>
            <a:ext cx="533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37ED1-20BE-41ED-A858-2FC7ACB07DA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3FF81-625D-4DA2-8FE0-49AA83EFC9B7}" type="datetime1">
              <a:rPr lang="ja-JP" altLang="en-US"/>
              <a:pPr>
                <a:defRPr/>
              </a:pPr>
              <a:t>2013/3/18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7A0E-D0D4-4699-9BEB-D9307BE144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3700" y="76200"/>
            <a:ext cx="2171700" cy="6172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362700" cy="6172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77E17-B816-4B07-ABBE-BE147D9C5DF5}" type="datetime1">
              <a:rPr lang="ja-JP" altLang="en-US"/>
              <a:pPr>
                <a:defRPr/>
              </a:pPr>
              <a:t>2013/3/18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14DAA-F4D0-42FC-A0A7-93AFF69166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C922-D880-4BC9-9C8A-06BA383C4714}" type="datetime1">
              <a:rPr lang="ja-JP" altLang="en-US"/>
              <a:pPr>
                <a:defRPr/>
              </a:pPr>
              <a:t>2013/3/18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EE053-DFE5-4C61-BA29-053C51B726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2B5ED-F7B3-489D-BE0F-F1C768C16306}" type="datetime1">
              <a:rPr lang="ja-JP" altLang="en-US"/>
              <a:pPr>
                <a:defRPr/>
              </a:pPr>
              <a:t>2013/3/18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28334-6B25-4110-9E3A-0F0C90C8E0E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ECE52-4C64-4125-9DC2-286C1ADEF81E}" type="datetime1">
              <a:rPr lang="ja-JP" altLang="en-US"/>
              <a:pPr>
                <a:defRPr/>
              </a:pPr>
              <a:t>2013/3/18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57E0D-D53D-4FFD-B1FB-86749F62368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1F80-9133-44A8-932E-68A44231B18F}" type="datetime1">
              <a:rPr lang="ja-JP" altLang="en-US"/>
              <a:pPr>
                <a:defRPr/>
              </a:pPr>
              <a:t>2013/3/18</a:t>
            </a:fld>
            <a:endParaRPr lang="en-US" altLang="ja-JP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C37AC-0C2C-41BA-BFEE-54BEAA1EA4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F06D6-520E-477E-9B5B-86BE7AD9EB9C}" type="datetime1">
              <a:rPr lang="ja-JP" altLang="en-US"/>
              <a:pPr>
                <a:defRPr/>
              </a:pPr>
              <a:t>2013/3/18</a:t>
            </a:fld>
            <a:endParaRPr lang="en-US" altLang="ja-JP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F40B2-570A-4FD9-9933-8098695D17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2ADC4-571F-480D-BD73-6D690508980D}" type="datetime1">
              <a:rPr lang="ja-JP" altLang="en-US"/>
              <a:pPr>
                <a:defRPr/>
              </a:pPr>
              <a:t>2013/3/18</a:t>
            </a:fld>
            <a:endParaRPr lang="en-US" altLang="ja-JP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01422-C828-4F33-9A0B-0464F18BA0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D00F2-B648-4C54-89B0-F4939CFA19BF}" type="datetime1">
              <a:rPr lang="ja-JP" altLang="en-US"/>
              <a:pPr>
                <a:defRPr/>
              </a:pPr>
              <a:t>2013/3/18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92AF-C319-4E05-B871-D610A01C9DC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1C73-B254-4D48-BF8D-BEA170C5BB3F}" type="datetime1">
              <a:rPr lang="ja-JP" altLang="en-US"/>
              <a:pPr>
                <a:defRPr/>
              </a:pPr>
              <a:t>2013/3/18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C361B-2AF0-4810-A1E0-26E4D49B23B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762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770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 i="1">
                <a:solidFill>
                  <a:schemeClr val="bg2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2C31B980-C17E-42ED-9E0C-5FD6B6383E1A}" type="datetime1">
              <a:rPr lang="ja-JP" altLang="en-US"/>
              <a:pPr>
                <a:defRPr/>
              </a:pPr>
              <a:t>2013/3/18</a:t>
            </a:fld>
            <a:endParaRPr lang="en-US" altLang="ja-JP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477000"/>
            <a:ext cx="640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900" i="1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フッター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400" i="1">
                <a:solidFill>
                  <a:srgbClr val="00408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2A70BEA-1597-4265-AD32-E1EEA4083C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200" b="1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1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9" Type="http://schemas.openxmlformats.org/officeDocument/2006/relationships/image" Target="../media/image35.wmf"/><Relationship Id="rId21" Type="http://schemas.openxmlformats.org/officeDocument/2006/relationships/image" Target="../media/image26.wmf"/><Relationship Id="rId34" Type="http://schemas.openxmlformats.org/officeDocument/2006/relationships/oleObject" Target="../embeddings/oleObject31.bin"/><Relationship Id="rId42" Type="http://schemas.openxmlformats.org/officeDocument/2006/relationships/oleObject" Target="../embeddings/oleObject35.bin"/><Relationship Id="rId47" Type="http://schemas.openxmlformats.org/officeDocument/2006/relationships/image" Target="../media/image39.wmf"/><Relationship Id="rId50" Type="http://schemas.openxmlformats.org/officeDocument/2006/relationships/oleObject" Target="../embeddings/oleObject39.bin"/><Relationship Id="rId55" Type="http://schemas.openxmlformats.org/officeDocument/2006/relationships/image" Target="../media/image43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4.wmf"/><Relationship Id="rId25" Type="http://schemas.openxmlformats.org/officeDocument/2006/relationships/image" Target="../media/image28.wmf"/><Relationship Id="rId33" Type="http://schemas.openxmlformats.org/officeDocument/2006/relationships/image" Target="../media/image32.wmf"/><Relationship Id="rId38" Type="http://schemas.openxmlformats.org/officeDocument/2006/relationships/oleObject" Target="../embeddings/oleObject33.bin"/><Relationship Id="rId46" Type="http://schemas.openxmlformats.org/officeDocument/2006/relationships/oleObject" Target="../embeddings/oleObject37.bin"/><Relationship Id="rId59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30.wmf"/><Relationship Id="rId41" Type="http://schemas.openxmlformats.org/officeDocument/2006/relationships/image" Target="../media/image36.wmf"/><Relationship Id="rId54" Type="http://schemas.openxmlformats.org/officeDocument/2006/relationships/oleObject" Target="../embeddings/oleObject4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26.bin"/><Relationship Id="rId32" Type="http://schemas.openxmlformats.org/officeDocument/2006/relationships/oleObject" Target="../embeddings/oleObject30.bin"/><Relationship Id="rId37" Type="http://schemas.openxmlformats.org/officeDocument/2006/relationships/image" Target="../media/image34.wmf"/><Relationship Id="rId40" Type="http://schemas.openxmlformats.org/officeDocument/2006/relationships/oleObject" Target="../embeddings/oleObject34.bin"/><Relationship Id="rId45" Type="http://schemas.openxmlformats.org/officeDocument/2006/relationships/image" Target="../media/image38.wmf"/><Relationship Id="rId53" Type="http://schemas.openxmlformats.org/officeDocument/2006/relationships/image" Target="../media/image42.wmf"/><Relationship Id="rId58" Type="http://schemas.openxmlformats.org/officeDocument/2006/relationships/oleObject" Target="../embeddings/oleObject43.bin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28" Type="http://schemas.openxmlformats.org/officeDocument/2006/relationships/oleObject" Target="../embeddings/oleObject28.bin"/><Relationship Id="rId36" Type="http://schemas.openxmlformats.org/officeDocument/2006/relationships/oleObject" Target="../embeddings/oleObject32.bin"/><Relationship Id="rId49" Type="http://schemas.openxmlformats.org/officeDocument/2006/relationships/image" Target="../media/image40.wmf"/><Relationship Id="rId57" Type="http://schemas.openxmlformats.org/officeDocument/2006/relationships/image" Target="../media/image44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5.wmf"/><Relationship Id="rId31" Type="http://schemas.openxmlformats.org/officeDocument/2006/relationships/image" Target="../media/image31.wmf"/><Relationship Id="rId44" Type="http://schemas.openxmlformats.org/officeDocument/2006/relationships/oleObject" Target="../embeddings/oleObject36.bin"/><Relationship Id="rId52" Type="http://schemas.openxmlformats.org/officeDocument/2006/relationships/oleObject" Target="../embeddings/oleObject40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9.wmf"/><Relationship Id="rId30" Type="http://schemas.openxmlformats.org/officeDocument/2006/relationships/oleObject" Target="../embeddings/oleObject29.bin"/><Relationship Id="rId35" Type="http://schemas.openxmlformats.org/officeDocument/2006/relationships/image" Target="../media/image33.wmf"/><Relationship Id="rId43" Type="http://schemas.openxmlformats.org/officeDocument/2006/relationships/image" Target="../media/image37.wmf"/><Relationship Id="rId48" Type="http://schemas.openxmlformats.org/officeDocument/2006/relationships/oleObject" Target="../embeddings/oleObject38.bin"/><Relationship Id="rId56" Type="http://schemas.openxmlformats.org/officeDocument/2006/relationships/oleObject" Target="../embeddings/oleObject42.bin"/><Relationship Id="rId8" Type="http://schemas.openxmlformats.org/officeDocument/2006/relationships/oleObject" Target="../embeddings/oleObject18.bin"/><Relationship Id="rId51" Type="http://schemas.openxmlformats.org/officeDocument/2006/relationships/image" Target="../media/image41.wmf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wmf"/><Relationship Id="rId18" Type="http://schemas.openxmlformats.org/officeDocument/2006/relationships/oleObject" Target="../embeddings/oleObject51.bin"/><Relationship Id="rId26" Type="http://schemas.openxmlformats.org/officeDocument/2006/relationships/oleObject" Target="../embeddings/oleObject55.bin"/><Relationship Id="rId39" Type="http://schemas.openxmlformats.org/officeDocument/2006/relationships/image" Target="../media/image63.wmf"/><Relationship Id="rId21" Type="http://schemas.openxmlformats.org/officeDocument/2006/relationships/image" Target="../media/image54.wmf"/><Relationship Id="rId34" Type="http://schemas.openxmlformats.org/officeDocument/2006/relationships/oleObject" Target="../embeddings/oleObject59.bin"/><Relationship Id="rId42" Type="http://schemas.openxmlformats.org/officeDocument/2006/relationships/oleObject" Target="../embeddings/oleObject63.bin"/><Relationship Id="rId47" Type="http://schemas.openxmlformats.org/officeDocument/2006/relationships/image" Target="../media/image37.wmf"/><Relationship Id="rId50" Type="http://schemas.openxmlformats.org/officeDocument/2006/relationships/oleObject" Target="../embeddings/oleObject67.bin"/><Relationship Id="rId55" Type="http://schemas.openxmlformats.org/officeDocument/2006/relationships/image" Target="../media/image41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2.wmf"/><Relationship Id="rId25" Type="http://schemas.openxmlformats.org/officeDocument/2006/relationships/image" Target="../media/image56.wmf"/><Relationship Id="rId33" Type="http://schemas.openxmlformats.org/officeDocument/2006/relationships/image" Target="../media/image60.wmf"/><Relationship Id="rId38" Type="http://schemas.openxmlformats.org/officeDocument/2006/relationships/oleObject" Target="../embeddings/oleObject61.bin"/><Relationship Id="rId46" Type="http://schemas.openxmlformats.org/officeDocument/2006/relationships/oleObject" Target="../embeddings/oleObject65.bin"/><Relationship Id="rId59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29" Type="http://schemas.openxmlformats.org/officeDocument/2006/relationships/image" Target="../media/image58.wmf"/><Relationship Id="rId41" Type="http://schemas.openxmlformats.org/officeDocument/2006/relationships/image" Target="../media/image64.wmf"/><Relationship Id="rId54" Type="http://schemas.openxmlformats.org/officeDocument/2006/relationships/oleObject" Target="../embeddings/oleObject69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54.bin"/><Relationship Id="rId32" Type="http://schemas.openxmlformats.org/officeDocument/2006/relationships/oleObject" Target="../embeddings/oleObject58.bin"/><Relationship Id="rId37" Type="http://schemas.openxmlformats.org/officeDocument/2006/relationships/image" Target="../media/image62.wmf"/><Relationship Id="rId40" Type="http://schemas.openxmlformats.org/officeDocument/2006/relationships/oleObject" Target="../embeddings/oleObject62.bin"/><Relationship Id="rId45" Type="http://schemas.openxmlformats.org/officeDocument/2006/relationships/image" Target="../media/image66.wmf"/><Relationship Id="rId53" Type="http://schemas.openxmlformats.org/officeDocument/2006/relationships/image" Target="../media/image40.wmf"/><Relationship Id="rId58" Type="http://schemas.openxmlformats.org/officeDocument/2006/relationships/oleObject" Target="../embeddings/oleObject71.bin"/><Relationship Id="rId5" Type="http://schemas.openxmlformats.org/officeDocument/2006/relationships/image" Target="../media/image46.wmf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56.bin"/><Relationship Id="rId36" Type="http://schemas.openxmlformats.org/officeDocument/2006/relationships/oleObject" Target="../embeddings/oleObject60.bin"/><Relationship Id="rId49" Type="http://schemas.openxmlformats.org/officeDocument/2006/relationships/image" Target="../media/image38.wmf"/><Relationship Id="rId57" Type="http://schemas.openxmlformats.org/officeDocument/2006/relationships/image" Target="../media/image42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3.wmf"/><Relationship Id="rId31" Type="http://schemas.openxmlformats.org/officeDocument/2006/relationships/image" Target="../media/image59.wmf"/><Relationship Id="rId44" Type="http://schemas.openxmlformats.org/officeDocument/2006/relationships/oleObject" Target="../embeddings/oleObject64.bin"/><Relationship Id="rId52" Type="http://schemas.openxmlformats.org/officeDocument/2006/relationships/oleObject" Target="../embeddings/oleObject68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57.bin"/><Relationship Id="rId35" Type="http://schemas.openxmlformats.org/officeDocument/2006/relationships/image" Target="../media/image61.wmf"/><Relationship Id="rId43" Type="http://schemas.openxmlformats.org/officeDocument/2006/relationships/image" Target="../media/image65.wmf"/><Relationship Id="rId48" Type="http://schemas.openxmlformats.org/officeDocument/2006/relationships/oleObject" Target="../embeddings/oleObject66.bin"/><Relationship Id="rId56" Type="http://schemas.openxmlformats.org/officeDocument/2006/relationships/oleObject" Target="../embeddings/oleObject70.bin"/><Relationship Id="rId8" Type="http://schemas.openxmlformats.org/officeDocument/2006/relationships/oleObject" Target="../embeddings/oleObject46.bin"/><Relationship Id="rId51" Type="http://schemas.openxmlformats.org/officeDocument/2006/relationships/image" Target="../media/image39.wmf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wmf"/><Relationship Id="rId18" Type="http://schemas.openxmlformats.org/officeDocument/2006/relationships/oleObject" Target="../embeddings/oleObject79.bin"/><Relationship Id="rId26" Type="http://schemas.openxmlformats.org/officeDocument/2006/relationships/oleObject" Target="../embeddings/oleObject83.bin"/><Relationship Id="rId39" Type="http://schemas.openxmlformats.org/officeDocument/2006/relationships/image" Target="../media/image77.wmf"/><Relationship Id="rId21" Type="http://schemas.openxmlformats.org/officeDocument/2006/relationships/image" Target="../media/image70.wmf"/><Relationship Id="rId34" Type="http://schemas.openxmlformats.org/officeDocument/2006/relationships/oleObject" Target="../embeddings/oleObject87.bin"/><Relationship Id="rId42" Type="http://schemas.openxmlformats.org/officeDocument/2006/relationships/oleObject" Target="../embeddings/oleObject91.bin"/><Relationship Id="rId47" Type="http://schemas.openxmlformats.org/officeDocument/2006/relationships/image" Target="../media/image81.wmf"/><Relationship Id="rId50" Type="http://schemas.openxmlformats.org/officeDocument/2006/relationships/oleObject" Target="../embeddings/oleObject95.bin"/><Relationship Id="rId55" Type="http://schemas.openxmlformats.org/officeDocument/2006/relationships/image" Target="../media/image85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40.wmf"/><Relationship Id="rId25" Type="http://schemas.openxmlformats.org/officeDocument/2006/relationships/image" Target="../media/image42.wmf"/><Relationship Id="rId33" Type="http://schemas.openxmlformats.org/officeDocument/2006/relationships/image" Target="../media/image74.wmf"/><Relationship Id="rId38" Type="http://schemas.openxmlformats.org/officeDocument/2006/relationships/oleObject" Target="../embeddings/oleObject89.bin"/><Relationship Id="rId46" Type="http://schemas.openxmlformats.org/officeDocument/2006/relationships/oleObject" Target="../embeddings/oleObject93.bin"/><Relationship Id="rId59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8.bin"/><Relationship Id="rId20" Type="http://schemas.openxmlformats.org/officeDocument/2006/relationships/oleObject" Target="../embeddings/oleObject80.bin"/><Relationship Id="rId29" Type="http://schemas.openxmlformats.org/officeDocument/2006/relationships/image" Target="../media/image72.wmf"/><Relationship Id="rId41" Type="http://schemas.openxmlformats.org/officeDocument/2006/relationships/image" Target="../media/image78.wmf"/><Relationship Id="rId54" Type="http://schemas.openxmlformats.org/officeDocument/2006/relationships/oleObject" Target="../embeddings/oleObject97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82.bin"/><Relationship Id="rId32" Type="http://schemas.openxmlformats.org/officeDocument/2006/relationships/oleObject" Target="../embeddings/oleObject86.bin"/><Relationship Id="rId37" Type="http://schemas.openxmlformats.org/officeDocument/2006/relationships/image" Target="../media/image76.wmf"/><Relationship Id="rId40" Type="http://schemas.openxmlformats.org/officeDocument/2006/relationships/oleObject" Target="../embeddings/oleObject90.bin"/><Relationship Id="rId45" Type="http://schemas.openxmlformats.org/officeDocument/2006/relationships/image" Target="../media/image80.wmf"/><Relationship Id="rId53" Type="http://schemas.openxmlformats.org/officeDocument/2006/relationships/image" Target="../media/image84.wmf"/><Relationship Id="rId58" Type="http://schemas.openxmlformats.org/officeDocument/2006/relationships/oleObject" Target="../embeddings/oleObject99.bin"/><Relationship Id="rId5" Type="http://schemas.openxmlformats.org/officeDocument/2006/relationships/image" Target="../media/image37.wmf"/><Relationship Id="rId15" Type="http://schemas.openxmlformats.org/officeDocument/2006/relationships/image" Target="../media/image39.wmf"/><Relationship Id="rId23" Type="http://schemas.openxmlformats.org/officeDocument/2006/relationships/image" Target="../media/image41.wmf"/><Relationship Id="rId28" Type="http://schemas.openxmlformats.org/officeDocument/2006/relationships/oleObject" Target="../embeddings/oleObject84.bin"/><Relationship Id="rId36" Type="http://schemas.openxmlformats.org/officeDocument/2006/relationships/oleObject" Target="../embeddings/oleObject88.bin"/><Relationship Id="rId49" Type="http://schemas.openxmlformats.org/officeDocument/2006/relationships/image" Target="../media/image82.wmf"/><Relationship Id="rId57" Type="http://schemas.openxmlformats.org/officeDocument/2006/relationships/image" Target="../media/image86.wmf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69.wmf"/><Relationship Id="rId31" Type="http://schemas.openxmlformats.org/officeDocument/2006/relationships/image" Target="../media/image73.wmf"/><Relationship Id="rId44" Type="http://schemas.openxmlformats.org/officeDocument/2006/relationships/oleObject" Target="../embeddings/oleObject92.bin"/><Relationship Id="rId52" Type="http://schemas.openxmlformats.org/officeDocument/2006/relationships/oleObject" Target="../embeddings/oleObject96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77.bin"/><Relationship Id="rId22" Type="http://schemas.openxmlformats.org/officeDocument/2006/relationships/oleObject" Target="../embeddings/oleObject81.bin"/><Relationship Id="rId27" Type="http://schemas.openxmlformats.org/officeDocument/2006/relationships/image" Target="../media/image71.wmf"/><Relationship Id="rId30" Type="http://schemas.openxmlformats.org/officeDocument/2006/relationships/oleObject" Target="../embeddings/oleObject85.bin"/><Relationship Id="rId35" Type="http://schemas.openxmlformats.org/officeDocument/2006/relationships/image" Target="../media/image75.wmf"/><Relationship Id="rId43" Type="http://schemas.openxmlformats.org/officeDocument/2006/relationships/image" Target="../media/image79.wmf"/><Relationship Id="rId48" Type="http://schemas.openxmlformats.org/officeDocument/2006/relationships/oleObject" Target="../embeddings/oleObject94.bin"/><Relationship Id="rId56" Type="http://schemas.openxmlformats.org/officeDocument/2006/relationships/oleObject" Target="../embeddings/oleObject98.bin"/><Relationship Id="rId8" Type="http://schemas.openxmlformats.org/officeDocument/2006/relationships/oleObject" Target="../embeddings/oleObject74.bin"/><Relationship Id="rId51" Type="http://schemas.openxmlformats.org/officeDocument/2006/relationships/image" Target="../media/image83.wmf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107.bin"/><Relationship Id="rId26" Type="http://schemas.openxmlformats.org/officeDocument/2006/relationships/oleObject" Target="../embeddings/oleObject111.bin"/><Relationship Id="rId39" Type="http://schemas.openxmlformats.org/officeDocument/2006/relationships/image" Target="../media/image40.wmf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96.wmf"/><Relationship Id="rId34" Type="http://schemas.openxmlformats.org/officeDocument/2006/relationships/oleObject" Target="../embeddings/oleObject115.bin"/><Relationship Id="rId42" Type="http://schemas.openxmlformats.org/officeDocument/2006/relationships/oleObject" Target="../embeddings/oleObject119.bin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94.wmf"/><Relationship Id="rId25" Type="http://schemas.openxmlformats.org/officeDocument/2006/relationships/image" Target="../media/image98.wmf"/><Relationship Id="rId33" Type="http://schemas.openxmlformats.org/officeDocument/2006/relationships/image" Target="../media/image37.wmf"/><Relationship Id="rId38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29" Type="http://schemas.openxmlformats.org/officeDocument/2006/relationships/image" Target="../media/image100.wmf"/><Relationship Id="rId41" Type="http://schemas.openxmlformats.org/officeDocument/2006/relationships/image" Target="../media/image41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91.wmf"/><Relationship Id="rId24" Type="http://schemas.openxmlformats.org/officeDocument/2006/relationships/oleObject" Target="../embeddings/oleObject110.bin"/><Relationship Id="rId32" Type="http://schemas.openxmlformats.org/officeDocument/2006/relationships/oleObject" Target="../embeddings/oleObject114.bin"/><Relationship Id="rId37" Type="http://schemas.openxmlformats.org/officeDocument/2006/relationships/image" Target="../media/image39.wmf"/><Relationship Id="rId40" Type="http://schemas.openxmlformats.org/officeDocument/2006/relationships/oleObject" Target="../embeddings/oleObject118.bin"/><Relationship Id="rId45" Type="http://schemas.openxmlformats.org/officeDocument/2006/relationships/image" Target="../media/image43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28" Type="http://schemas.openxmlformats.org/officeDocument/2006/relationships/oleObject" Target="../embeddings/oleObject112.bin"/><Relationship Id="rId36" Type="http://schemas.openxmlformats.org/officeDocument/2006/relationships/oleObject" Target="../embeddings/oleObject116.bin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95.wmf"/><Relationship Id="rId31" Type="http://schemas.openxmlformats.org/officeDocument/2006/relationships/image" Target="../media/image101.wmf"/><Relationship Id="rId44" Type="http://schemas.openxmlformats.org/officeDocument/2006/relationships/oleObject" Target="../embeddings/oleObject120.bin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05.bin"/><Relationship Id="rId22" Type="http://schemas.openxmlformats.org/officeDocument/2006/relationships/oleObject" Target="../embeddings/oleObject109.bin"/><Relationship Id="rId27" Type="http://schemas.openxmlformats.org/officeDocument/2006/relationships/image" Target="../media/image99.wmf"/><Relationship Id="rId30" Type="http://schemas.openxmlformats.org/officeDocument/2006/relationships/oleObject" Target="../embeddings/oleObject113.bin"/><Relationship Id="rId35" Type="http://schemas.openxmlformats.org/officeDocument/2006/relationships/image" Target="../media/image38.wmf"/><Relationship Id="rId43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4"/>
          <p:cNvSpPr txBox="1">
            <a:spLocks noChangeArrowheads="1"/>
          </p:cNvSpPr>
          <p:nvPr/>
        </p:nvSpPr>
        <p:spPr bwMode="auto">
          <a:xfrm>
            <a:off x="107504" y="2071678"/>
            <a:ext cx="8928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 dirty="0">
                <a:latin typeface="Calibri" pitchFamily="34" charset="0"/>
                <a:cs typeface="Calibri" pitchFamily="34" charset="0"/>
              </a:rPr>
              <a:t>Comparison Between </a:t>
            </a:r>
            <a:r>
              <a:rPr lang="en-US" altLang="ja-JP" sz="2000" b="1" dirty="0" err="1" smtClean="0">
                <a:latin typeface="Calibri" pitchFamily="34" charset="0"/>
                <a:cs typeface="Calibri" pitchFamily="34" charset="0"/>
              </a:rPr>
              <a:t>InertSustain</a:t>
            </a:r>
            <a:r>
              <a:rPr lang="en-US" altLang="ja-JP" sz="2000" b="1" dirty="0" smtClean="0">
                <a:latin typeface="Calibri" pitchFamily="34" charset="0"/>
                <a:cs typeface="Calibri" pitchFamily="34" charset="0"/>
              </a:rPr>
              <a:t> C18 and Commercially </a:t>
            </a:r>
            <a:r>
              <a:rPr lang="en-US" altLang="ja-JP" sz="2000" b="1" dirty="0">
                <a:latin typeface="Calibri" pitchFamily="34" charset="0"/>
                <a:cs typeface="Calibri" pitchFamily="34" charset="0"/>
              </a:rPr>
              <a:t>Available ODS Columns</a:t>
            </a:r>
            <a:endParaRPr lang="ja-JP" alt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322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26333"/>
              </p:ext>
            </p:extLst>
          </p:nvPr>
        </p:nvGraphicFramePr>
        <p:xfrm>
          <a:off x="107504" y="1000125"/>
          <a:ext cx="8928991" cy="4947288"/>
        </p:xfrm>
        <a:graphic>
          <a:graphicData uri="http://schemas.openxmlformats.org/drawingml/2006/table">
            <a:tbl>
              <a:tblPr/>
              <a:tblGrid>
                <a:gridCol w="1932458"/>
                <a:gridCol w="1392404"/>
                <a:gridCol w="1119791"/>
                <a:gridCol w="1121516"/>
                <a:gridCol w="1121516"/>
                <a:gridCol w="1119790"/>
                <a:gridCol w="1121516"/>
              </a:tblGrid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Brand Name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Column Size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　　　　　　　　　　　　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(mm)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Particle Size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　　　　　　　　　　　　　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(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μm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)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Surface Area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　　　　　　　　　　　　　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(m</a:t>
                      </a:r>
                      <a:r>
                        <a:rPr kumimoji="1" lang="en-US" altLang="ja-JP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/g)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Pore Size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　　　　　　　　　　　　　　　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(Å)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Pore Volume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　　　　　　　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(mL/g)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Carbon Loading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　　　　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(%)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InertSustain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 C18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2.1×150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350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100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0.85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14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Brand-A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　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CAPCELL PAK C18 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MGⅢ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, Shiseido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2.0×150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260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100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0.91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15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Brand-B</a:t>
                      </a: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　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YMC-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Triart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 C18, YMC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2.0×150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－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120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－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Approx. 20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Brand-C 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L-column2 ODS, CERI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2.1×150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340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120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1.10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17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Brand-D  Cadenza CD-C18, 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Imtakt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2.0×150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－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120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－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－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Brand-E 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Gemini-NX 3u C18, 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Phenomenex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2.0×150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375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110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1.10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14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Brand-F 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Luna 3u C18(2), 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Phenomenex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2.0×150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400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100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－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17.5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Brand-G  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X SELECT CSH C18, Waters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2.1×150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3.5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390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105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1.10 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15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Brand-H   </a:t>
                      </a:r>
                      <a:r>
                        <a:rPr kumimoji="1" lang="en-US" altLang="ja-JP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XBridge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 C18, Waters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2.1×150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3.5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185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135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0.74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18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Brand-I  ZORBAX Eclipse Plus C18, Agilent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2.1×150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3.5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160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95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－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8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Inertsil ODS-3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2.1×150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450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100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1.05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15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Inertsil ODS-4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2.1×150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450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100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1.05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cs typeface="Calibri" pitchFamily="34" charset="0"/>
                        </a:rPr>
                        <a:t>11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  <a:cs typeface="Calibri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18074" y="134938"/>
            <a:ext cx="2085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 smtClean="0">
                <a:latin typeface="Calibri" pitchFamily="34" charset="0"/>
                <a:cs typeface="Calibri" pitchFamily="34" charset="0"/>
              </a:rPr>
              <a:t>Comparison Table</a:t>
            </a:r>
            <a:endParaRPr lang="ja-JP" alt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7" name="AutoShape 40"/>
          <p:cNvSpPr>
            <a:spLocks noChangeArrowheads="1"/>
          </p:cNvSpPr>
          <p:nvPr/>
        </p:nvSpPr>
        <p:spPr bwMode="auto">
          <a:xfrm>
            <a:off x="366713" y="4124325"/>
            <a:ext cx="8285162" cy="2590800"/>
          </a:xfrm>
          <a:prstGeom prst="foldedCorner">
            <a:avLst>
              <a:gd name="adj" fmla="val 1247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8" name="AutoShape 39"/>
          <p:cNvSpPr>
            <a:spLocks noChangeArrowheads="1"/>
          </p:cNvSpPr>
          <p:nvPr/>
        </p:nvSpPr>
        <p:spPr bwMode="auto">
          <a:xfrm>
            <a:off x="393700" y="2216150"/>
            <a:ext cx="8250238" cy="1798638"/>
          </a:xfrm>
          <a:prstGeom prst="foldedCorner">
            <a:avLst>
              <a:gd name="adj" fmla="val 1308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89" name="AutoShape 38"/>
          <p:cNvSpPr>
            <a:spLocks noChangeArrowheads="1"/>
          </p:cNvSpPr>
          <p:nvPr/>
        </p:nvSpPr>
        <p:spPr bwMode="auto">
          <a:xfrm>
            <a:off x="393700" y="558791"/>
            <a:ext cx="8250238" cy="1584325"/>
          </a:xfrm>
          <a:prstGeom prst="foldedCorner">
            <a:avLst>
              <a:gd name="adj" fmla="val 1794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90" name="Rectangle 12"/>
          <p:cNvSpPr>
            <a:spLocks noChangeArrowheads="1"/>
          </p:cNvSpPr>
          <p:nvPr/>
        </p:nvSpPr>
        <p:spPr bwMode="auto">
          <a:xfrm>
            <a:off x="5016500" y="2492375"/>
            <a:ext cx="3556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</a:pPr>
            <a:r>
              <a:rPr lang="en-US" altLang="ja-JP" sz="1000" b="1" u="sng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Conditions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  <a:r>
              <a:rPr lang="en-US" altLang="ja-JP" sz="900" b="1" dirty="0" err="1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Eluent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</a:t>
            </a:r>
            <a:r>
              <a:rPr lang="en-US" altLang="ja-JP" sz="900" b="1" dirty="0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A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) CH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3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CN</a:t>
            </a:r>
          </a:p>
          <a:p>
            <a:pPr marL="342900" indent="-342900"/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                         </a:t>
            </a:r>
            <a:r>
              <a:rPr lang="ja-JP" altLang="en-US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 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</a:t>
            </a:r>
            <a:r>
              <a:rPr lang="ja-JP" altLang="en-US" sz="900" dirty="0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B) 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25 </a:t>
            </a:r>
            <a:r>
              <a:rPr lang="en-US" altLang="ja-JP" sz="900" dirty="0" err="1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mM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K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2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HPO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4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(pH 7.0, KH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2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PO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4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)</a:t>
            </a:r>
          </a:p>
          <a:p>
            <a:pPr marL="342900" indent="-342900"/>
            <a:r>
              <a:rPr lang="ja-JP" altLang="en-US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　　　　　　　　      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A/B 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= 30/70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Flow </a:t>
            </a:r>
            <a:r>
              <a:rPr lang="en-US" altLang="ja-JP" sz="900" b="1" dirty="0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Rate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0.2 </a:t>
            </a:r>
            <a:r>
              <a:rPr lang="en-US" altLang="ja-JP" sz="900" dirty="0" err="1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mL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/min 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Col. Temp.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40 ℃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Detection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UV 230 nm</a:t>
            </a:r>
          </a:p>
          <a:p>
            <a:pPr marL="342900" indent="-342900"/>
            <a:r>
              <a:rPr lang="ja-JP" altLang="en-US" sz="900" b="1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  <a:r>
              <a:rPr lang="en-US" altLang="ja-JP" sz="900" b="1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Sample	</a:t>
            </a:r>
            <a:r>
              <a:rPr lang="ja-JP" altLang="en-US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： </a:t>
            </a:r>
            <a:r>
              <a:rPr lang="en-US" altLang="ja-JP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1:Uracil</a:t>
            </a:r>
            <a:r>
              <a:rPr lang="ja-JP" altLang="en-US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　　</a:t>
            </a:r>
            <a:r>
              <a:rPr lang="en-US" altLang="ja-JP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2</a:t>
            </a:r>
            <a:r>
              <a:rPr lang="en-US" altLang="ja-JP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en-US" altLang="ja-JP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Pyridine</a:t>
            </a:r>
            <a:r>
              <a:rPr lang="ja-JP" altLang="en-US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　　</a:t>
            </a:r>
            <a:r>
              <a:rPr lang="en-US" altLang="ja-JP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3</a:t>
            </a:r>
            <a:r>
              <a:rPr lang="en-US" altLang="ja-JP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en-US" altLang="ja-JP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Phenol</a:t>
            </a:r>
            <a:endParaRPr lang="en-US" altLang="ja-JP" sz="900" dirty="0">
              <a:latin typeface="Calibri" pitchFamily="34" charset="0"/>
              <a:ea typeface="ＭＳ Ｐ明朝" pitchFamily="18" charset="-128"/>
              <a:cs typeface="Calibri" pitchFamily="34" charset="0"/>
            </a:endParaRPr>
          </a:p>
          <a:p>
            <a:pPr marL="342900" indent="-342900"/>
            <a:r>
              <a:rPr lang="ja-JP" altLang="en-US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　　	  	   </a:t>
            </a:r>
            <a:r>
              <a:rPr lang="en-US" altLang="ja-JP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4</a:t>
            </a:r>
            <a:r>
              <a:rPr lang="en-US" altLang="ja-JP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en-US" altLang="ja-JP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Berberine hydrochloride</a:t>
            </a:r>
            <a:r>
              <a:rPr lang="ja-JP" altLang="en-US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　　</a:t>
            </a:r>
            <a:r>
              <a:rPr lang="en-US" altLang="ja-JP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5:Dextromethorphan</a:t>
            </a:r>
            <a:endParaRPr lang="en-US" altLang="ja-JP" sz="900" dirty="0">
              <a:latin typeface="Calibri" pitchFamily="34" charset="0"/>
              <a:ea typeface="ＭＳ Ｐ明朝" pitchFamily="18" charset="-128"/>
              <a:cs typeface="Calibri" pitchFamily="34" charset="0"/>
            </a:endParaRPr>
          </a:p>
        </p:txBody>
      </p:sp>
      <p:sp>
        <p:nvSpPr>
          <p:cNvPr id="28691" name="Rectangle 12"/>
          <p:cNvSpPr>
            <a:spLocks noChangeArrowheads="1"/>
          </p:cNvSpPr>
          <p:nvPr/>
        </p:nvSpPr>
        <p:spPr bwMode="auto">
          <a:xfrm>
            <a:off x="5087938" y="4724400"/>
            <a:ext cx="39131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</a:pPr>
            <a:r>
              <a:rPr lang="en-US" altLang="ja-JP" sz="1000" b="1" u="sng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Conditions</a:t>
            </a:r>
            <a:r>
              <a:rPr lang="ja-JP" altLang="en-US" sz="8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  <a:r>
              <a:rPr lang="en-US" altLang="ja-JP" sz="900" b="1" dirty="0" err="1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Eluent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</a:t>
            </a:r>
            <a:r>
              <a:rPr lang="en-US" altLang="ja-JP" sz="900" b="1" dirty="0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A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) CH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3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CN</a:t>
            </a:r>
          </a:p>
          <a:p>
            <a:pPr marL="342900" indent="-342900"/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                         </a:t>
            </a:r>
            <a:r>
              <a:rPr lang="ja-JP" altLang="en-US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  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B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) 25mM K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2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HPO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4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(pH 7.0, KH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2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PO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4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)</a:t>
            </a:r>
          </a:p>
          <a:p>
            <a:pPr marL="342900" indent="-342900"/>
            <a:r>
              <a:rPr lang="ja-JP" altLang="en-US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　　　　　　　　         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A/B 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= 60/40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Flow </a:t>
            </a:r>
            <a:r>
              <a:rPr lang="en-US" altLang="ja-JP" sz="900" b="1" dirty="0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Rate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0.3 </a:t>
            </a:r>
            <a:r>
              <a:rPr lang="en-US" altLang="ja-JP" sz="900" dirty="0" err="1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mL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/min 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Col. Temp.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40 ℃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Detection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UV 220 nm</a:t>
            </a:r>
          </a:p>
          <a:p>
            <a:pPr marL="342900" indent="-342900"/>
            <a:r>
              <a:rPr lang="ja-JP" altLang="en-US" sz="900" b="1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  <a:r>
              <a:rPr lang="en-US" altLang="ja-JP" sz="900" b="1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Sample	</a:t>
            </a:r>
            <a:r>
              <a:rPr lang="ja-JP" altLang="en-US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： </a:t>
            </a:r>
            <a:r>
              <a:rPr lang="en-US" altLang="ja-JP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1:</a:t>
            </a:r>
            <a:r>
              <a:rPr lang="ja-JP" altLang="en-US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 </a:t>
            </a:r>
            <a:r>
              <a:rPr lang="en-US" altLang="ja-JP" sz="900" dirty="0" err="1">
                <a:latin typeface="Calibri" pitchFamily="34" charset="0"/>
                <a:ea typeface="ＭＳ Ｐ明朝" pitchFamily="18" charset="-128"/>
                <a:cs typeface="Calibri" pitchFamily="34" charset="0"/>
              </a:rPr>
              <a:t>Chlorpheniramine</a:t>
            </a:r>
            <a:r>
              <a:rPr lang="ja-JP" altLang="en-US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　　</a:t>
            </a:r>
            <a:r>
              <a:rPr lang="en-US" altLang="ja-JP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2</a:t>
            </a:r>
            <a:r>
              <a:rPr lang="en-US" altLang="ja-JP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ja-JP" altLang="en-US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 </a:t>
            </a:r>
            <a:r>
              <a:rPr lang="en-US" altLang="ja-JP" sz="900" dirty="0" err="1">
                <a:latin typeface="Calibri" pitchFamily="34" charset="0"/>
                <a:ea typeface="ＭＳ Ｐ明朝" pitchFamily="18" charset="-128"/>
                <a:cs typeface="Calibri" pitchFamily="34" charset="0"/>
              </a:rPr>
              <a:t>Triprolidine</a:t>
            </a:r>
            <a:endParaRPr lang="en-US" altLang="ja-JP" sz="900" dirty="0">
              <a:latin typeface="Calibri" pitchFamily="34" charset="0"/>
              <a:ea typeface="ＭＳ Ｐ明朝" pitchFamily="18" charset="-128"/>
              <a:cs typeface="Calibri" pitchFamily="34" charset="0"/>
            </a:endParaRPr>
          </a:p>
          <a:p>
            <a:pPr marL="342900" indent="-342900"/>
            <a:r>
              <a:rPr lang="ja-JP" altLang="en-US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　　	   	   </a:t>
            </a:r>
            <a:r>
              <a:rPr lang="en-US" altLang="ja-JP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3</a:t>
            </a:r>
            <a:r>
              <a:rPr lang="en-US" altLang="ja-JP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ja-JP" altLang="en-US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 </a:t>
            </a:r>
            <a:r>
              <a:rPr lang="en-US" altLang="ja-JP" sz="900" dirty="0" err="1">
                <a:latin typeface="Calibri" pitchFamily="34" charset="0"/>
                <a:ea typeface="ＭＳ Ｐ明朝" pitchFamily="18" charset="-128"/>
                <a:cs typeface="Calibri" pitchFamily="34" charset="0"/>
              </a:rPr>
              <a:t>Homochlorcyclizine</a:t>
            </a:r>
            <a:r>
              <a:rPr lang="en-US" altLang="ja-JP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     </a:t>
            </a:r>
            <a:r>
              <a:rPr lang="en-US" altLang="ja-JP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4</a:t>
            </a:r>
            <a:r>
              <a:rPr lang="en-US" altLang="ja-JP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ja-JP" altLang="en-US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 </a:t>
            </a:r>
            <a:r>
              <a:rPr lang="en-US" altLang="ja-JP" sz="900" dirty="0" err="1">
                <a:latin typeface="Calibri" pitchFamily="34" charset="0"/>
                <a:ea typeface="ＭＳ Ｐ明朝" pitchFamily="18" charset="-128"/>
                <a:cs typeface="Calibri" pitchFamily="34" charset="0"/>
              </a:rPr>
              <a:t>Hydroxyzine</a:t>
            </a:r>
            <a:endParaRPr lang="en-US" altLang="ja-JP" sz="900" dirty="0">
              <a:latin typeface="Calibri" pitchFamily="34" charset="0"/>
              <a:ea typeface="ＭＳ Ｐ明朝" pitchFamily="18" charset="-128"/>
              <a:cs typeface="Calibri" pitchFamily="34" charset="0"/>
            </a:endParaRPr>
          </a:p>
          <a:p>
            <a:pPr marL="342900" indent="-342900"/>
            <a:r>
              <a:rPr lang="en-US" altLang="ja-JP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     	   	   </a:t>
            </a:r>
            <a:r>
              <a:rPr lang="en-US" altLang="ja-JP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5</a:t>
            </a:r>
            <a:r>
              <a:rPr lang="en-US" altLang="ja-JP" sz="900" dirty="0"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ja-JP" altLang="en-US" sz="900" dirty="0" smtClean="0">
                <a:latin typeface="Calibri" pitchFamily="34" charset="0"/>
                <a:ea typeface="ＭＳ Ｐ明朝" pitchFamily="18" charset="-128"/>
                <a:cs typeface="Calibri" pitchFamily="34" charset="0"/>
              </a:rPr>
              <a:t> </a:t>
            </a:r>
            <a:r>
              <a:rPr lang="en-US" altLang="ja-JP" sz="900" dirty="0" err="1">
                <a:latin typeface="Calibri" pitchFamily="34" charset="0"/>
                <a:ea typeface="ＭＳ Ｐ明朝" pitchFamily="18" charset="-128"/>
                <a:cs typeface="Calibri" pitchFamily="34" charset="0"/>
              </a:rPr>
              <a:t>Clemastine</a:t>
            </a:r>
            <a:endParaRPr lang="en-US" altLang="ja-JP" sz="900" dirty="0">
              <a:latin typeface="Calibri" pitchFamily="34" charset="0"/>
              <a:ea typeface="ＭＳ Ｐ明朝" pitchFamily="18" charset="-128"/>
              <a:cs typeface="Calibri" pitchFamily="34" charset="0"/>
            </a:endParaRPr>
          </a:p>
          <a:p>
            <a:pPr marL="342900" indent="-342900"/>
            <a:endParaRPr lang="en-US" altLang="ja-JP" sz="900" dirty="0">
              <a:latin typeface="Calibri" pitchFamily="34" charset="0"/>
              <a:ea typeface="ＭＳ Ｐ明朝" pitchFamily="18" charset="-128"/>
              <a:cs typeface="Calibri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531813" y="4286250"/>
            <a:ext cx="3319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00" dirty="0" smtClean="0">
                <a:latin typeface="Calibri" pitchFamily="34" charset="0"/>
                <a:ea typeface="+mn-ea"/>
                <a:cs typeface="Calibri" pitchFamily="34" charset="0"/>
              </a:rPr>
              <a:t>The following are antidepressants, which are also strong basic compounds. Poor </a:t>
            </a:r>
            <a:r>
              <a:rPr lang="en-US" altLang="ja-JP" sz="1000" dirty="0" err="1" smtClean="0">
                <a:latin typeface="Calibri" pitchFamily="34" charset="0"/>
                <a:ea typeface="+mn-ea"/>
                <a:cs typeface="Calibri" pitchFamily="34" charset="0"/>
              </a:rPr>
              <a:t>endcapped</a:t>
            </a:r>
            <a:r>
              <a:rPr lang="en-US" altLang="ja-JP" sz="1000" dirty="0" smtClean="0">
                <a:latin typeface="Calibri" pitchFamily="34" charset="0"/>
                <a:ea typeface="+mn-ea"/>
                <a:cs typeface="Calibri" pitchFamily="34" charset="0"/>
              </a:rPr>
              <a:t> columns will show tailing or some even may show different elution pattern. All compounds except for Hydroxyzine tends to elute later.</a:t>
            </a:r>
            <a:endParaRPr lang="ja-JP" altLang="en-US" sz="10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867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72742"/>
              </p:ext>
            </p:extLst>
          </p:nvPr>
        </p:nvGraphicFramePr>
        <p:xfrm>
          <a:off x="2379663" y="2938463"/>
          <a:ext cx="9366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7" name="Document" r:id="rId4" imgW="1857240" imgH="1362240" progId="">
                  <p:embed/>
                </p:oleObj>
              </mc:Choice>
              <mc:Fallback>
                <p:oleObj name="Document" r:id="rId4" imgW="1857240" imgH="136224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2938463"/>
                        <a:ext cx="93662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873364"/>
              </p:ext>
            </p:extLst>
          </p:nvPr>
        </p:nvGraphicFramePr>
        <p:xfrm>
          <a:off x="714375" y="3009900"/>
          <a:ext cx="11334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8" name="Document" r:id="rId6" imgW="2247840" imgH="1409760" progId="">
                  <p:embed/>
                </p:oleObj>
              </mc:Choice>
              <mc:Fallback>
                <p:oleObj name="Document" r:id="rId6" imgW="2247840" imgH="14097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3009900"/>
                        <a:ext cx="1133475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42231"/>
              </p:ext>
            </p:extLst>
          </p:nvPr>
        </p:nvGraphicFramePr>
        <p:xfrm>
          <a:off x="469900" y="5214938"/>
          <a:ext cx="8794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9" name="Document" r:id="rId8" imgW="1876320" imgH="1390680" progId="">
                  <p:embed/>
                </p:oleObj>
              </mc:Choice>
              <mc:Fallback>
                <p:oleObj name="Document" r:id="rId8" imgW="1876320" imgH="13906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5214938"/>
                        <a:ext cx="8794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184980"/>
              </p:ext>
            </p:extLst>
          </p:nvPr>
        </p:nvGraphicFramePr>
        <p:xfrm>
          <a:off x="1150938" y="5702300"/>
          <a:ext cx="8318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0" name="Document" r:id="rId10" imgW="1771560" imgH="1657440" progId="">
                  <p:embed/>
                </p:oleObj>
              </mc:Choice>
              <mc:Fallback>
                <p:oleObj name="Document" r:id="rId10" imgW="1771560" imgH="16574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5702300"/>
                        <a:ext cx="8318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950957"/>
              </p:ext>
            </p:extLst>
          </p:nvPr>
        </p:nvGraphicFramePr>
        <p:xfrm>
          <a:off x="1920875" y="5214938"/>
          <a:ext cx="104933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1" name="Document" r:id="rId12" imgW="2238480" imgH="1390680" progId="">
                  <p:embed/>
                </p:oleObj>
              </mc:Choice>
              <mc:Fallback>
                <p:oleObj name="Document" r:id="rId12" imgW="2238480" imgH="13906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5214938"/>
                        <a:ext cx="1049338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812078"/>
              </p:ext>
            </p:extLst>
          </p:nvPr>
        </p:nvGraphicFramePr>
        <p:xfrm>
          <a:off x="2879725" y="5754688"/>
          <a:ext cx="14700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2" name="Document" r:id="rId14" imgW="3133800" imgH="1390680" progId="">
                  <p:embed/>
                </p:oleObj>
              </mc:Choice>
              <mc:Fallback>
                <p:oleObj name="Document" r:id="rId14" imgW="3133800" imgH="139068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5754688"/>
                        <a:ext cx="147002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924769"/>
              </p:ext>
            </p:extLst>
          </p:nvPr>
        </p:nvGraphicFramePr>
        <p:xfrm>
          <a:off x="3635375" y="5224463"/>
          <a:ext cx="108108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3" name="Document" r:id="rId16" imgW="2305080" imgH="1390680" progId="">
                  <p:embed/>
                </p:oleObj>
              </mc:Choice>
              <mc:Fallback>
                <p:oleObj name="Document" r:id="rId16" imgW="2305080" imgH="139068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224463"/>
                        <a:ext cx="1081088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3" name="Rectangle 12"/>
          <p:cNvSpPr>
            <a:spLocks noChangeArrowheads="1"/>
          </p:cNvSpPr>
          <p:nvPr/>
        </p:nvSpPr>
        <p:spPr bwMode="auto">
          <a:xfrm>
            <a:off x="5016500" y="836613"/>
            <a:ext cx="3913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</a:pPr>
            <a:r>
              <a:rPr lang="en-US" altLang="ja-JP" sz="1000" b="1" u="sng" dirty="0">
                <a:latin typeface="Calibri" pitchFamily="34" charset="0"/>
                <a:cs typeface="Calibri" pitchFamily="34" charset="0"/>
              </a:rPr>
              <a:t>Conditions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  <a:r>
              <a:rPr lang="en-US" altLang="ja-JP" sz="900" b="1" dirty="0" err="1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Eluent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: 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CH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3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OH/H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2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O = 80/20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Flow </a:t>
            </a:r>
            <a:r>
              <a:rPr lang="en-US" altLang="ja-JP" sz="900" b="1" dirty="0" smtClean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Rate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0.3 </a:t>
            </a:r>
            <a:r>
              <a:rPr lang="en-US" altLang="ja-JP" sz="900" dirty="0" err="1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mL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/min 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Col. Temp.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40 ℃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Detection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 UV 254 nm</a:t>
            </a:r>
          </a:p>
          <a:p>
            <a:pPr marL="342900" indent="-342900"/>
            <a:r>
              <a:rPr lang="ja-JP" altLang="en-US" sz="900" b="1" dirty="0"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>
                <a:latin typeface="Calibri" pitchFamily="34" charset="0"/>
                <a:cs typeface="Calibri" pitchFamily="34" charset="0"/>
              </a:rPr>
              <a:t>Sample	</a:t>
            </a:r>
            <a:r>
              <a:rPr lang="ja-JP" altLang="en-US" sz="900" dirty="0">
                <a:latin typeface="Calibri" pitchFamily="34" charset="0"/>
                <a:cs typeface="Calibri" pitchFamily="34" charset="0"/>
              </a:rPr>
              <a:t>： 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900" dirty="0" err="1">
                <a:latin typeface="Calibri" pitchFamily="34" charset="0"/>
                <a:cs typeface="Calibri" pitchFamily="34" charset="0"/>
              </a:rPr>
              <a:t>Uracil</a:t>
            </a:r>
            <a:r>
              <a:rPr lang="ja-JP" altLang="en-US" sz="900" dirty="0"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Toluene</a:t>
            </a:r>
            <a:r>
              <a:rPr lang="ja-JP" altLang="en-US" sz="900" dirty="0"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900" dirty="0" err="1">
                <a:latin typeface="Calibri" pitchFamily="34" charset="0"/>
                <a:cs typeface="Calibri" pitchFamily="34" charset="0"/>
              </a:rPr>
              <a:t>Ethylbenzene</a:t>
            </a:r>
            <a:endParaRPr lang="en-US" altLang="ja-JP" sz="9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en-US" altLang="ja-JP" sz="900" dirty="0">
                <a:latin typeface="Calibri" pitchFamily="34" charset="0"/>
                <a:cs typeface="Calibri" pitchFamily="34" charset="0"/>
              </a:rPr>
              <a:t>     	   	   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4:</a:t>
            </a:r>
            <a:r>
              <a:rPr lang="ja-JP" altLang="en-US" sz="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900" dirty="0" err="1">
                <a:latin typeface="Calibri" pitchFamily="34" charset="0"/>
                <a:cs typeface="Calibri" pitchFamily="34" charset="0"/>
              </a:rPr>
              <a:t>Propylbenzene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900" i="1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altLang="ja-JP" sz="900" dirty="0" err="1">
                <a:latin typeface="Calibri" pitchFamily="34" charset="0"/>
                <a:cs typeface="Calibri" pitchFamily="34" charset="0"/>
              </a:rPr>
              <a:t>Butylbenzene</a:t>
            </a:r>
            <a:endParaRPr lang="en-US" altLang="ja-JP" sz="9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en-US" altLang="ja-JP" sz="900" dirty="0">
                <a:latin typeface="Calibri" pitchFamily="34" charset="0"/>
                <a:cs typeface="Calibri" pitchFamily="34" charset="0"/>
              </a:rPr>
              <a:t>     	  	   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900" i="1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altLang="ja-JP" sz="900" dirty="0" err="1">
                <a:latin typeface="Calibri" pitchFamily="34" charset="0"/>
                <a:cs typeface="Calibri" pitchFamily="34" charset="0"/>
              </a:rPr>
              <a:t>Amylbenzene</a:t>
            </a:r>
            <a:endParaRPr lang="en-US" altLang="ja-JP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19" name="Text Box 17"/>
          <p:cNvSpPr txBox="1">
            <a:spLocks noChangeArrowheads="1"/>
          </p:cNvSpPr>
          <p:nvPr/>
        </p:nvSpPr>
        <p:spPr bwMode="auto">
          <a:xfrm>
            <a:off x="681038" y="692150"/>
            <a:ext cx="2962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00" dirty="0" smtClean="0">
                <a:latin typeface="Calibri" pitchFamily="34" charset="0"/>
                <a:ea typeface="+mn-ea"/>
                <a:cs typeface="Calibri" pitchFamily="34" charset="0"/>
              </a:rPr>
              <a:t>Alkyl benzene is introduced to measure the </a:t>
            </a:r>
            <a:r>
              <a:rPr lang="en-US" altLang="ja-JP" sz="1000" dirty="0" err="1" smtClean="0">
                <a:latin typeface="Calibri" pitchFamily="34" charset="0"/>
                <a:ea typeface="+mn-ea"/>
                <a:cs typeface="Calibri" pitchFamily="34" charset="0"/>
              </a:rPr>
              <a:t>retentivity</a:t>
            </a:r>
            <a:r>
              <a:rPr lang="en-US" altLang="ja-JP" sz="1000" dirty="0" smtClean="0">
                <a:latin typeface="Calibri" pitchFamily="34" charset="0"/>
                <a:ea typeface="+mn-ea"/>
                <a:cs typeface="Calibri" pitchFamily="34" charset="0"/>
              </a:rPr>
              <a:t> of each column.</a:t>
            </a:r>
            <a:endParaRPr lang="ja-JP" altLang="en-US" sz="10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220" name="Text Box 17"/>
          <p:cNvSpPr txBox="1">
            <a:spLocks noChangeArrowheads="1"/>
          </p:cNvSpPr>
          <p:nvPr/>
        </p:nvSpPr>
        <p:spPr bwMode="auto">
          <a:xfrm>
            <a:off x="538162" y="2295525"/>
            <a:ext cx="33797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Dextromethorphan is a strong basic compound.</a:t>
            </a:r>
          </a:p>
          <a:p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Severe tailing can be confirmed when the packing material contains </a:t>
            </a:r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residual </a:t>
            </a:r>
            <a:r>
              <a:rPr lang="en-US" altLang="ja-JP" sz="1000" dirty="0" err="1" smtClean="0">
                <a:latin typeface="Calibri" pitchFamily="34" charset="0"/>
                <a:cs typeface="Calibri" pitchFamily="34" charset="0"/>
              </a:rPr>
              <a:t>silanol</a:t>
            </a:r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groups.</a:t>
            </a:r>
            <a:endParaRPr lang="ja-JP" altLang="en-US" sz="10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234489"/>
              </p:ext>
            </p:extLst>
          </p:nvPr>
        </p:nvGraphicFramePr>
        <p:xfrm>
          <a:off x="755650" y="1273175"/>
          <a:ext cx="3159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4" name="Document" r:id="rId18" imgW="590400" imgH="771480" progId="">
                  <p:embed/>
                </p:oleObj>
              </mc:Choice>
              <mc:Fallback>
                <p:oleObj name="Document" r:id="rId18" imgW="590400" imgH="77148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273175"/>
                        <a:ext cx="3159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10608"/>
              </p:ext>
            </p:extLst>
          </p:nvPr>
        </p:nvGraphicFramePr>
        <p:xfrm>
          <a:off x="2484438" y="1273175"/>
          <a:ext cx="331787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5" name="Document" r:id="rId20" imgW="476280" imgH="200160" progId="">
                  <p:embed/>
                </p:oleObj>
              </mc:Choice>
              <mc:Fallback>
                <p:oleObj name="Document" r:id="rId20" imgW="476280" imgH="2001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273175"/>
                        <a:ext cx="331787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598891"/>
              </p:ext>
            </p:extLst>
          </p:nvPr>
        </p:nvGraphicFramePr>
        <p:xfrm>
          <a:off x="2484438" y="1450975"/>
          <a:ext cx="517525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6" name="Document" r:id="rId22" imgW="743040" imgH="200160" progId="">
                  <p:embed/>
                </p:oleObj>
              </mc:Choice>
              <mc:Fallback>
                <p:oleObj name="Document" r:id="rId22" imgW="743040" imgH="20016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450975"/>
                        <a:ext cx="517525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695408"/>
              </p:ext>
            </p:extLst>
          </p:nvPr>
        </p:nvGraphicFramePr>
        <p:xfrm>
          <a:off x="2484438" y="1608138"/>
          <a:ext cx="703262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7" name="Document" r:id="rId24" imgW="1009800" imgH="200160" progId="">
                  <p:embed/>
                </p:oleObj>
              </mc:Choice>
              <mc:Fallback>
                <p:oleObj name="Document" r:id="rId24" imgW="1009800" imgH="20016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608138"/>
                        <a:ext cx="703262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355524"/>
              </p:ext>
            </p:extLst>
          </p:nvPr>
        </p:nvGraphicFramePr>
        <p:xfrm>
          <a:off x="2484438" y="1785938"/>
          <a:ext cx="890587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8" name="Document" r:id="rId26" imgW="1276200" imgH="200160" progId="">
                  <p:embed/>
                </p:oleObj>
              </mc:Choice>
              <mc:Fallback>
                <p:oleObj name="Document" r:id="rId26" imgW="1276200" imgH="2001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785938"/>
                        <a:ext cx="890587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645297"/>
              </p:ext>
            </p:extLst>
          </p:nvPr>
        </p:nvGraphicFramePr>
        <p:xfrm>
          <a:off x="2484438" y="1976438"/>
          <a:ext cx="1074737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9" name="Document" r:id="rId28" imgW="1542960" imgH="200160" progId="">
                  <p:embed/>
                </p:oleObj>
              </mc:Choice>
              <mc:Fallback>
                <p:oleObj name="Document" r:id="rId28" imgW="1542960" imgH="20016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976438"/>
                        <a:ext cx="1074737" cy="13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6" name="Text Box 37"/>
          <p:cNvSpPr txBox="1">
            <a:spLocks noChangeArrowheads="1"/>
          </p:cNvSpPr>
          <p:nvPr/>
        </p:nvSpPr>
        <p:spPr bwMode="auto">
          <a:xfrm>
            <a:off x="1187450" y="1201738"/>
            <a:ext cx="12969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77800" algn="l"/>
              </a:tabLst>
            </a:pPr>
            <a:r>
              <a:rPr lang="en-US" altLang="ja-JP" sz="800" dirty="0">
                <a:latin typeface="Calibri" pitchFamily="34" charset="0"/>
                <a:cs typeface="Calibri" pitchFamily="34" charset="0"/>
              </a:rPr>
              <a:t>R</a:t>
            </a:r>
            <a:r>
              <a:rPr lang="ja-JP" altLang="en-US" sz="800" dirty="0">
                <a:latin typeface="Calibri" pitchFamily="34" charset="0"/>
                <a:cs typeface="Calibri" pitchFamily="34" charset="0"/>
              </a:rPr>
              <a:t>：</a:t>
            </a:r>
            <a:r>
              <a:rPr lang="en-US" altLang="ja-JP" sz="800" dirty="0">
                <a:latin typeface="Calibri" pitchFamily="34" charset="0"/>
                <a:cs typeface="Calibri" pitchFamily="34" charset="0"/>
              </a:rPr>
              <a:t>	2. </a:t>
            </a:r>
            <a:r>
              <a:rPr lang="en-US" altLang="ja-JP" sz="800" dirty="0" smtClean="0">
                <a:latin typeface="Calibri" pitchFamily="34" charset="0"/>
                <a:cs typeface="Calibri" pitchFamily="34" charset="0"/>
              </a:rPr>
              <a:t>Toluene</a:t>
            </a:r>
            <a:endParaRPr lang="en-US" altLang="ja-JP" sz="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tabLst>
                <a:tab pos="177800" algn="l"/>
              </a:tabLst>
            </a:pPr>
            <a:r>
              <a:rPr lang="en-US" altLang="ja-JP" sz="800" dirty="0">
                <a:latin typeface="Calibri" pitchFamily="34" charset="0"/>
                <a:cs typeface="Calibri" pitchFamily="34" charset="0"/>
              </a:rPr>
              <a:t>	3. </a:t>
            </a:r>
            <a:r>
              <a:rPr lang="en-US" altLang="ja-JP" sz="800" dirty="0" err="1" smtClean="0">
                <a:latin typeface="Calibri" pitchFamily="34" charset="0"/>
                <a:cs typeface="Calibri" pitchFamily="34" charset="0"/>
              </a:rPr>
              <a:t>Ethylbenzene</a:t>
            </a:r>
            <a:endParaRPr lang="en-US" altLang="ja-JP" sz="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tabLst>
                <a:tab pos="177800" algn="l"/>
              </a:tabLst>
            </a:pPr>
            <a:r>
              <a:rPr lang="en-US" altLang="ja-JP" sz="800" dirty="0">
                <a:latin typeface="Calibri" pitchFamily="34" charset="0"/>
                <a:cs typeface="Calibri" pitchFamily="34" charset="0"/>
              </a:rPr>
              <a:t>	4. </a:t>
            </a:r>
            <a:r>
              <a:rPr lang="en-US" altLang="ja-JP" sz="800" dirty="0" err="1" smtClean="0">
                <a:latin typeface="Calibri" pitchFamily="34" charset="0"/>
                <a:cs typeface="Calibri" pitchFamily="34" charset="0"/>
              </a:rPr>
              <a:t>Propylbenzene</a:t>
            </a:r>
            <a:endParaRPr lang="en-US" altLang="ja-JP" sz="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tabLst>
                <a:tab pos="177800" algn="l"/>
              </a:tabLst>
            </a:pPr>
            <a:r>
              <a:rPr lang="en-US" altLang="ja-JP" sz="800" dirty="0">
                <a:latin typeface="Calibri" pitchFamily="34" charset="0"/>
                <a:cs typeface="Calibri" pitchFamily="34" charset="0"/>
              </a:rPr>
              <a:t>	5. </a:t>
            </a:r>
            <a:r>
              <a:rPr lang="en-US" altLang="ja-JP" sz="800" dirty="0" err="1" smtClean="0">
                <a:latin typeface="Calibri" pitchFamily="34" charset="0"/>
                <a:cs typeface="Calibri" pitchFamily="34" charset="0"/>
              </a:rPr>
              <a:t>Butylbenzene</a:t>
            </a:r>
            <a:endParaRPr lang="en-US" altLang="ja-JP" sz="800" dirty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50000"/>
              </a:spcBef>
              <a:tabLst>
                <a:tab pos="177800" algn="l"/>
              </a:tabLst>
            </a:pPr>
            <a:r>
              <a:rPr lang="en-US" altLang="ja-JP" sz="8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800" dirty="0" smtClean="0">
                <a:latin typeface="Calibri" pitchFamily="34" charset="0"/>
                <a:cs typeface="Calibri" pitchFamily="34" charset="0"/>
              </a:rPr>
              <a:t>6. </a:t>
            </a:r>
            <a:r>
              <a:rPr lang="en-US" altLang="ja-JP" sz="800" dirty="0" err="1" smtClean="0">
                <a:latin typeface="Calibri" pitchFamily="34" charset="0"/>
                <a:cs typeface="Calibri" pitchFamily="34" charset="0"/>
              </a:rPr>
              <a:t>Amylbenzene</a:t>
            </a:r>
            <a:endParaRPr lang="ja-JP" altLang="en-US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97" name="Text Box 41"/>
          <p:cNvSpPr txBox="1">
            <a:spLocks noChangeArrowheads="1"/>
          </p:cNvSpPr>
          <p:nvPr/>
        </p:nvSpPr>
        <p:spPr bwMode="auto">
          <a:xfrm>
            <a:off x="827584" y="3717612"/>
            <a:ext cx="13820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800" dirty="0">
                <a:latin typeface="Calibri" pitchFamily="34" charset="0"/>
                <a:cs typeface="Calibri" pitchFamily="34" charset="0"/>
              </a:rPr>
              <a:t>4. </a:t>
            </a:r>
            <a:r>
              <a:rPr lang="en-US" altLang="ja-JP" sz="800" dirty="0" err="1" smtClean="0">
                <a:latin typeface="Calibri" pitchFamily="34" charset="0"/>
                <a:cs typeface="Calibri" pitchFamily="34" charset="0"/>
              </a:rPr>
              <a:t>Berberine</a:t>
            </a:r>
            <a:r>
              <a:rPr lang="en-US" altLang="ja-JP" sz="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800" dirty="0" smtClean="0">
                <a:latin typeface="Calibri" pitchFamily="34" charset="0"/>
                <a:cs typeface="Calibri" pitchFamily="34" charset="0"/>
              </a:rPr>
              <a:t>hydrochloride</a:t>
            </a:r>
            <a:endParaRPr lang="ja-JP" altLang="en-US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98" name="Text Box 42"/>
          <p:cNvSpPr txBox="1">
            <a:spLocks noChangeArrowheads="1"/>
          </p:cNvSpPr>
          <p:nvPr/>
        </p:nvSpPr>
        <p:spPr bwMode="auto">
          <a:xfrm>
            <a:off x="2340496" y="3718744"/>
            <a:ext cx="1295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 dirty="0">
                <a:latin typeface="Calibri" pitchFamily="34" charset="0"/>
                <a:cs typeface="Calibri" pitchFamily="34" charset="0"/>
              </a:rPr>
              <a:t>5. </a:t>
            </a:r>
            <a:r>
              <a:rPr lang="en-US" altLang="ja-JP" sz="800" dirty="0" smtClean="0">
                <a:latin typeface="Calibri" pitchFamily="34" charset="0"/>
                <a:cs typeface="Calibri" pitchFamily="34" charset="0"/>
              </a:rPr>
              <a:t>Dextromethorphan</a:t>
            </a:r>
            <a:endParaRPr lang="ja-JP" altLang="en-US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699" name="Text Box 45"/>
          <p:cNvSpPr txBox="1">
            <a:spLocks noChangeArrowheads="1"/>
          </p:cNvSpPr>
          <p:nvPr/>
        </p:nvSpPr>
        <p:spPr bwMode="auto">
          <a:xfrm>
            <a:off x="339725" y="5867400"/>
            <a:ext cx="10810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 dirty="0">
                <a:latin typeface="Calibri" pitchFamily="34" charset="0"/>
                <a:cs typeface="Calibri" pitchFamily="34" charset="0"/>
              </a:rPr>
              <a:t>1. </a:t>
            </a:r>
            <a:r>
              <a:rPr lang="en-US" altLang="ja-JP" sz="800" dirty="0" err="1" smtClean="0">
                <a:latin typeface="Calibri" pitchFamily="34" charset="0"/>
                <a:cs typeface="Calibri" pitchFamily="34" charset="0"/>
              </a:rPr>
              <a:t>Chlorpheniramine</a:t>
            </a:r>
            <a:endParaRPr lang="ja-JP" altLang="en-US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700" name="Text Box 46"/>
          <p:cNvSpPr txBox="1">
            <a:spLocks noChangeArrowheads="1"/>
          </p:cNvSpPr>
          <p:nvPr/>
        </p:nvSpPr>
        <p:spPr bwMode="auto">
          <a:xfrm>
            <a:off x="982663" y="6500813"/>
            <a:ext cx="10810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altLang="ja-JP" sz="800" dirty="0" err="1" smtClean="0">
                <a:latin typeface="Calibri" pitchFamily="34" charset="0"/>
                <a:cs typeface="Calibri" pitchFamily="34" charset="0"/>
              </a:rPr>
              <a:t>Triprolidine</a:t>
            </a:r>
            <a:endParaRPr lang="ja-JP" altLang="en-US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701" name="Text Box 47"/>
          <p:cNvSpPr txBox="1">
            <a:spLocks noChangeArrowheads="1"/>
          </p:cNvSpPr>
          <p:nvPr/>
        </p:nvSpPr>
        <p:spPr bwMode="auto">
          <a:xfrm>
            <a:off x="1755775" y="5857875"/>
            <a:ext cx="1274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 dirty="0">
                <a:latin typeface="Calibri" pitchFamily="34" charset="0"/>
                <a:cs typeface="Calibri" pitchFamily="34" charset="0"/>
              </a:rPr>
              <a:t>3. </a:t>
            </a:r>
            <a:r>
              <a:rPr lang="en-US" altLang="ja-JP" sz="800" dirty="0" err="1" smtClean="0">
                <a:latin typeface="Calibri" pitchFamily="34" charset="0"/>
                <a:cs typeface="Calibri" pitchFamily="34" charset="0"/>
              </a:rPr>
              <a:t>Homochlorcyclizine</a:t>
            </a:r>
            <a:endParaRPr lang="ja-JP" altLang="en-US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702" name="Text Box 48"/>
          <p:cNvSpPr txBox="1">
            <a:spLocks noChangeArrowheads="1"/>
          </p:cNvSpPr>
          <p:nvPr/>
        </p:nvSpPr>
        <p:spPr bwMode="auto">
          <a:xfrm>
            <a:off x="2836863" y="6429375"/>
            <a:ext cx="10810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 dirty="0">
                <a:latin typeface="Calibri" pitchFamily="34" charset="0"/>
                <a:cs typeface="Calibri" pitchFamily="34" charset="0"/>
              </a:rPr>
              <a:t>4. </a:t>
            </a:r>
            <a:r>
              <a:rPr lang="en-US" altLang="ja-JP" sz="800" dirty="0" smtClean="0">
                <a:latin typeface="Calibri" pitchFamily="34" charset="0"/>
                <a:cs typeface="Calibri" pitchFamily="34" charset="0"/>
              </a:rPr>
              <a:t>Hydroxyzine</a:t>
            </a:r>
            <a:endParaRPr lang="ja-JP" altLang="en-US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703" name="Text Box 49"/>
          <p:cNvSpPr txBox="1">
            <a:spLocks noChangeArrowheads="1"/>
          </p:cNvSpPr>
          <p:nvPr/>
        </p:nvSpPr>
        <p:spPr bwMode="auto">
          <a:xfrm>
            <a:off x="3635375" y="5878513"/>
            <a:ext cx="10810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 dirty="0">
                <a:latin typeface="Calibri" pitchFamily="34" charset="0"/>
                <a:cs typeface="Calibri" pitchFamily="34" charset="0"/>
              </a:rPr>
              <a:t>5. </a:t>
            </a:r>
            <a:r>
              <a:rPr lang="en-US" altLang="ja-JP" sz="800" dirty="0" err="1" smtClean="0">
                <a:latin typeface="Calibri" pitchFamily="34" charset="0"/>
                <a:cs typeface="Calibri" pitchFamily="34" charset="0"/>
              </a:rPr>
              <a:t>Clemastine</a:t>
            </a:r>
            <a:endParaRPr lang="ja-JP" altLang="en-US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704" name="Text Box 50"/>
          <p:cNvSpPr txBox="1">
            <a:spLocks noChangeArrowheads="1"/>
          </p:cNvSpPr>
          <p:nvPr/>
        </p:nvSpPr>
        <p:spPr bwMode="auto">
          <a:xfrm>
            <a:off x="3132138" y="2214563"/>
            <a:ext cx="28797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 b="1" dirty="0" smtClean="0">
                <a:latin typeface="Calibri" pitchFamily="34" charset="0"/>
                <a:cs typeface="Calibri" pitchFamily="34" charset="0"/>
              </a:rPr>
              <a:t>Basic Compound Test (1)</a:t>
            </a:r>
            <a:endParaRPr lang="en-US" altLang="ja-JP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705" name="Text Box 51"/>
          <p:cNvSpPr txBox="1">
            <a:spLocks noChangeArrowheads="1"/>
          </p:cNvSpPr>
          <p:nvPr/>
        </p:nvSpPr>
        <p:spPr bwMode="auto">
          <a:xfrm>
            <a:off x="3132138" y="549275"/>
            <a:ext cx="287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 b="1" dirty="0" smtClean="0">
                <a:latin typeface="Calibri" pitchFamily="34" charset="0"/>
                <a:cs typeface="Calibri" pitchFamily="34" charset="0"/>
              </a:rPr>
              <a:t>Hydrophobicity Test</a:t>
            </a:r>
            <a:endParaRPr lang="ja-JP" alt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706" name="Text Box 53"/>
          <p:cNvSpPr txBox="1">
            <a:spLocks noChangeArrowheads="1"/>
          </p:cNvSpPr>
          <p:nvPr/>
        </p:nvSpPr>
        <p:spPr bwMode="auto">
          <a:xfrm>
            <a:off x="3132138" y="4149080"/>
            <a:ext cx="2879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 b="1" dirty="0" smtClean="0">
                <a:latin typeface="Calibri" pitchFamily="34" charset="0"/>
                <a:cs typeface="Calibri" pitchFamily="34" charset="0"/>
              </a:rPr>
              <a:t>Basic Compound Test (2)</a:t>
            </a:r>
            <a:endParaRPr lang="en-US" altLang="ja-JP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708" name="Text Box 4"/>
          <p:cNvSpPr txBox="1">
            <a:spLocks noChangeArrowheads="1"/>
          </p:cNvSpPr>
          <p:nvPr/>
        </p:nvSpPr>
        <p:spPr bwMode="auto">
          <a:xfrm>
            <a:off x="2024969" y="134938"/>
            <a:ext cx="5071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Calibri" pitchFamily="34" charset="0"/>
                <a:cs typeface="Calibri" pitchFamily="34" charset="0"/>
              </a:rPr>
              <a:t>Explanation of Analytical Tests and Conditions</a:t>
            </a:r>
            <a:endParaRPr lang="ja-JP" alt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27"/>
          <p:cNvSpPr>
            <a:spLocks noChangeArrowheads="1"/>
          </p:cNvSpPr>
          <p:nvPr/>
        </p:nvSpPr>
        <p:spPr bwMode="auto">
          <a:xfrm>
            <a:off x="250825" y="549275"/>
            <a:ext cx="8642350" cy="1728788"/>
          </a:xfrm>
          <a:prstGeom prst="foldedCorner">
            <a:avLst>
              <a:gd name="adj" fmla="val 1548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1" name="AutoShape 26"/>
          <p:cNvSpPr>
            <a:spLocks noChangeArrowheads="1"/>
          </p:cNvSpPr>
          <p:nvPr/>
        </p:nvSpPr>
        <p:spPr bwMode="auto">
          <a:xfrm>
            <a:off x="250825" y="2420938"/>
            <a:ext cx="8642350" cy="1873250"/>
          </a:xfrm>
          <a:prstGeom prst="foldedCorner">
            <a:avLst>
              <a:gd name="adj" fmla="val 14931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2" name="AutoShape 25"/>
          <p:cNvSpPr>
            <a:spLocks noChangeArrowheads="1"/>
          </p:cNvSpPr>
          <p:nvPr/>
        </p:nvSpPr>
        <p:spPr bwMode="auto">
          <a:xfrm>
            <a:off x="250825" y="4438650"/>
            <a:ext cx="8642350" cy="2230438"/>
          </a:xfrm>
          <a:prstGeom prst="foldedCorner">
            <a:avLst>
              <a:gd name="adj" fmla="val 1387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4" name="Rectangle 12"/>
          <p:cNvSpPr>
            <a:spLocks noChangeArrowheads="1"/>
          </p:cNvSpPr>
          <p:nvPr/>
        </p:nvSpPr>
        <p:spPr bwMode="auto">
          <a:xfrm>
            <a:off x="5373688" y="2773363"/>
            <a:ext cx="39131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</a:pPr>
            <a:r>
              <a:rPr lang="en-US" altLang="ja-JP" sz="1000" b="1" u="sng" dirty="0">
                <a:latin typeface="Calibri" pitchFamily="34" charset="0"/>
                <a:cs typeface="Calibri" pitchFamily="34" charset="0"/>
              </a:rPr>
              <a:t>Conditions</a:t>
            </a:r>
          </a:p>
          <a:p>
            <a:pPr marL="342900" indent="-342900">
              <a:spcBef>
                <a:spcPct val="20000"/>
              </a:spcBef>
            </a:pPr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Eluent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CH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CN</a:t>
            </a:r>
          </a:p>
          <a:p>
            <a:pPr marL="342900" indent="-342900"/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    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ja-JP" alt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B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0.1%H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  <a:p>
            <a:pPr marL="342900" indent="-342900"/>
            <a:r>
              <a:rPr lang="ja-JP" alt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　　　　　　　　     </a:t>
            </a:r>
            <a:r>
              <a:rPr lang="ja-JP" altLang="en-US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A/B 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40/60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Flow rate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0.2 </a:t>
            </a:r>
            <a:r>
              <a:rPr lang="en-US" altLang="ja-JP" sz="9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/min 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Col. Temp.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40 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℃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Detection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UV 254 nm</a:t>
            </a:r>
          </a:p>
          <a:p>
            <a:pPr marL="342900" indent="-342900"/>
            <a:r>
              <a:rPr lang="en-US" altLang="ja-JP" sz="900" b="1" dirty="0" smtClean="0">
                <a:latin typeface="Calibri" pitchFamily="34" charset="0"/>
                <a:cs typeface="Calibri" pitchFamily="34" charset="0"/>
              </a:rPr>
              <a:t>  Inject Vol.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ja-JP" altLang="en-US" sz="900" dirty="0" smtClean="0">
                <a:latin typeface="Calibri" pitchFamily="34" charset="0"/>
                <a:cs typeface="Calibri" pitchFamily="34" charset="0"/>
              </a:rPr>
              <a:t>： 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1 </a:t>
            </a:r>
            <a:r>
              <a:rPr lang="en-US" altLang="ja-JP" sz="900" dirty="0" err="1" smtClean="0">
                <a:latin typeface="Calibri" pitchFamily="34" charset="0"/>
                <a:cs typeface="Calibri" pitchFamily="34" charset="0"/>
              </a:rPr>
              <a:t>μL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, 10 </a:t>
            </a:r>
            <a:r>
              <a:rPr lang="en-US" altLang="ja-JP" sz="900" dirty="0" err="1" smtClean="0">
                <a:latin typeface="Calibri" pitchFamily="34" charset="0"/>
                <a:cs typeface="Calibri" pitchFamily="34" charset="0"/>
              </a:rPr>
              <a:t>ppm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ja-JP" altLang="en-US" sz="900" b="1" dirty="0">
                <a:latin typeface="Calibri" pitchFamily="34" charset="0"/>
                <a:cs typeface="Calibri" pitchFamily="34" charset="0"/>
              </a:rPr>
              <a:t>　</a:t>
            </a:r>
            <a:endParaRPr lang="en-US" altLang="ja-JP" sz="9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en-US" altLang="ja-JP" sz="900" b="1" dirty="0" smtClean="0">
                <a:latin typeface="Calibri" pitchFamily="34" charset="0"/>
                <a:cs typeface="Calibri" pitchFamily="34" charset="0"/>
              </a:rPr>
              <a:t>  Sample</a:t>
            </a:r>
            <a:r>
              <a:rPr lang="en-US" altLang="ja-JP" sz="9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ja-JP" altLang="en-US" sz="900" dirty="0">
                <a:latin typeface="Calibri" pitchFamily="34" charset="0"/>
                <a:cs typeface="Calibri" pitchFamily="34" charset="0"/>
              </a:rPr>
              <a:t>： 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900" i="1" dirty="0">
                <a:latin typeface="Calibri" pitchFamily="34" charset="0"/>
                <a:cs typeface="Calibri" pitchFamily="34" charset="0"/>
              </a:rPr>
              <a:t>β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altLang="ja-JP" sz="900" dirty="0" err="1">
                <a:latin typeface="Calibri" pitchFamily="34" charset="0"/>
                <a:cs typeface="Calibri" pitchFamily="34" charset="0"/>
              </a:rPr>
              <a:t>Thujaplicin</a:t>
            </a:r>
            <a:r>
              <a:rPr lang="ja-JP" altLang="en-US" sz="900" dirty="0"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altLang="ja-JP" sz="900" dirty="0" err="1">
                <a:latin typeface="Calibri" pitchFamily="34" charset="0"/>
                <a:cs typeface="Calibri" pitchFamily="34" charset="0"/>
              </a:rPr>
              <a:t>Hinokitiol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)</a:t>
            </a:r>
            <a:r>
              <a:rPr lang="ja-JP" altLang="en-US" sz="900" dirty="0">
                <a:latin typeface="Calibri" pitchFamily="34" charset="0"/>
                <a:cs typeface="Calibri" pitchFamily="34" charset="0"/>
              </a:rPr>
              <a:t>　</a:t>
            </a:r>
          </a:p>
          <a:p>
            <a:pPr marL="342900" indent="-342900"/>
            <a:r>
              <a:rPr lang="ja-JP" altLang="en-US" sz="900" b="1" dirty="0">
                <a:latin typeface="Calibri" pitchFamily="34" charset="0"/>
                <a:cs typeface="Calibri" pitchFamily="34" charset="0"/>
              </a:rPr>
              <a:t>　</a:t>
            </a:r>
            <a:endParaRPr lang="en-US" altLang="ja-JP" sz="9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altLang="ja-JP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8" name="Text Box 17"/>
          <p:cNvSpPr txBox="1">
            <a:spLocks noChangeArrowheads="1"/>
          </p:cNvSpPr>
          <p:nvPr/>
        </p:nvSpPr>
        <p:spPr bwMode="auto">
          <a:xfrm>
            <a:off x="323850" y="836613"/>
            <a:ext cx="42481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Sharp peaks can be obtained when analyzing Phenol or Salicylic Acid. However, </a:t>
            </a:r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as Brilliant 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Blue FCF has three sulfonic groups in its chemical structure, tailing </a:t>
            </a:r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will occur 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when the surface of the packing material is slightly basic.</a:t>
            </a:r>
            <a:endParaRPr lang="ja-JP" altLang="en-US" sz="10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279" name="Text Box 17"/>
          <p:cNvSpPr txBox="1">
            <a:spLocks noChangeArrowheads="1"/>
          </p:cNvSpPr>
          <p:nvPr/>
        </p:nvSpPr>
        <p:spPr bwMode="auto">
          <a:xfrm>
            <a:off x="323850" y="2708275"/>
            <a:ext cx="45361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 err="1">
                <a:latin typeface="Calibri" pitchFamily="34" charset="0"/>
                <a:cs typeface="Calibri" pitchFamily="34" charset="0"/>
              </a:rPr>
              <a:t>Hinokitiol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 is a strong chelating compound, which coordinately binds with the</a:t>
            </a:r>
          </a:p>
          <a:p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surface of residual trace metal impurities, resulting in severe tailing.</a:t>
            </a:r>
          </a:p>
          <a:p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However, the peak shape improves as the injection increases since the surface of</a:t>
            </a:r>
          </a:p>
          <a:p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the packing material of the adsorption active sites eventually become masked.</a:t>
            </a:r>
            <a:endParaRPr lang="ja-JP" altLang="en-US" sz="10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969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380674"/>
              </p:ext>
            </p:extLst>
          </p:nvPr>
        </p:nvGraphicFramePr>
        <p:xfrm>
          <a:off x="1258888" y="1374775"/>
          <a:ext cx="18335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0" name="Document" r:id="rId4" imgW="3610080" imgH="1685880" progId="">
                  <p:embed/>
                </p:oleObj>
              </mc:Choice>
              <mc:Fallback>
                <p:oleObj name="Document" r:id="rId4" imgW="3610080" imgH="168588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74775"/>
                        <a:ext cx="1833562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Rectangle 12"/>
          <p:cNvSpPr>
            <a:spLocks noChangeArrowheads="1"/>
          </p:cNvSpPr>
          <p:nvPr/>
        </p:nvSpPr>
        <p:spPr bwMode="auto">
          <a:xfrm>
            <a:off x="5430838" y="857250"/>
            <a:ext cx="34988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</a:pPr>
            <a:r>
              <a:rPr lang="en-US" altLang="ja-JP" sz="1000" b="1" u="sng" dirty="0">
                <a:latin typeface="Calibri" pitchFamily="34" charset="0"/>
                <a:cs typeface="Calibri" pitchFamily="34" charset="0"/>
              </a:rPr>
              <a:t>Conditions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Eluent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9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CH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CN</a:t>
            </a:r>
          </a:p>
          <a:p>
            <a:pPr marL="342900" indent="-342900"/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     </a:t>
            </a:r>
            <a:r>
              <a:rPr lang="ja-JP" alt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  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B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0.1% H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  <a:p>
            <a:pPr marL="342900" indent="-342900"/>
            <a:r>
              <a:rPr lang="ja-JP" alt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　　　　　　　　      </a:t>
            </a:r>
            <a:r>
              <a:rPr lang="ja-JP" altLang="en-US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A/B 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25/75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Flow rate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0.2 </a:t>
            </a:r>
            <a:r>
              <a:rPr lang="en-US" altLang="ja-JP" sz="9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/min 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Col. Temp.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40 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℃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Detection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UV 254 nm</a:t>
            </a:r>
          </a:p>
          <a:p>
            <a:pPr marL="342900" indent="-342900"/>
            <a:r>
              <a:rPr lang="ja-JP" altLang="en-US" sz="900" b="1" dirty="0"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>
                <a:latin typeface="Calibri" pitchFamily="34" charset="0"/>
                <a:cs typeface="Calibri" pitchFamily="34" charset="0"/>
              </a:rPr>
              <a:t>Sample	</a:t>
            </a:r>
            <a:r>
              <a:rPr lang="en-US" altLang="ja-JP" sz="900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Brilliant 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Blue FCF</a:t>
            </a:r>
            <a:r>
              <a:rPr lang="ja-JP" altLang="en-US" sz="900" dirty="0"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Phenol</a:t>
            </a:r>
            <a:endParaRPr lang="en-US" altLang="ja-JP" sz="9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ja-JP" altLang="en-US" sz="900" dirty="0">
                <a:latin typeface="Calibri" pitchFamily="34" charset="0"/>
                <a:cs typeface="Calibri" pitchFamily="34" charset="0"/>
              </a:rPr>
              <a:t>　　	  	   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Salicylic 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acid</a:t>
            </a:r>
          </a:p>
        </p:txBody>
      </p:sp>
      <p:graphicFrame>
        <p:nvGraphicFramePr>
          <p:cNvPr id="2969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431365"/>
              </p:ext>
            </p:extLst>
          </p:nvPr>
        </p:nvGraphicFramePr>
        <p:xfrm>
          <a:off x="2287588" y="3355975"/>
          <a:ext cx="4937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1" name="Document" r:id="rId6" imgW="942840" imgH="1333440" progId="">
                  <p:embed/>
                </p:oleObj>
              </mc:Choice>
              <mc:Fallback>
                <p:oleObj name="Document" r:id="rId6" imgW="942840" imgH="133344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3355975"/>
                        <a:ext cx="4937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7" name="Text Box 37"/>
          <p:cNvSpPr txBox="1">
            <a:spLocks noChangeArrowheads="1"/>
          </p:cNvSpPr>
          <p:nvPr/>
        </p:nvSpPr>
        <p:spPr bwMode="auto">
          <a:xfrm>
            <a:off x="323528" y="5445224"/>
            <a:ext cx="377218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b="1" dirty="0">
                <a:latin typeface="Calibri" pitchFamily="34" charset="0"/>
                <a:cs typeface="Calibri" pitchFamily="34" charset="0"/>
              </a:rPr>
              <a:t>Testing Procedure:</a:t>
            </a:r>
          </a:p>
          <a:p>
            <a:r>
              <a:rPr lang="ja-JP" altLang="en-US" sz="1000" dirty="0">
                <a:latin typeface="Calibri" pitchFamily="34" charset="0"/>
                <a:cs typeface="Calibri" pitchFamily="34" charset="0"/>
              </a:rPr>
              <a:t>　 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1) 100 % water is introduced into column over 20 minutes.</a:t>
            </a:r>
          </a:p>
          <a:p>
            <a:r>
              <a:rPr lang="ja-JP" altLang="en-US" sz="1000" dirty="0">
                <a:latin typeface="Calibri" pitchFamily="34" charset="0"/>
                <a:cs typeface="Calibri" pitchFamily="34" charset="0"/>
              </a:rPr>
              <a:t>　 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2) Conduct Analysis (Upper chromatogram in the following pages)</a:t>
            </a:r>
          </a:p>
          <a:p>
            <a:r>
              <a:rPr lang="ja-JP" altLang="en-US" sz="1000" dirty="0">
                <a:latin typeface="Calibri" pitchFamily="34" charset="0"/>
                <a:cs typeface="Calibri" pitchFamily="34" charset="0"/>
              </a:rPr>
              <a:t>　 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3) Stop flow for 15 minutes.</a:t>
            </a:r>
          </a:p>
          <a:p>
            <a:r>
              <a:rPr lang="ja-JP" altLang="en-US" sz="1000" dirty="0">
                <a:latin typeface="Calibri" pitchFamily="34" charset="0"/>
                <a:cs typeface="Calibri" pitchFamily="34" charset="0"/>
              </a:rPr>
              <a:t>　 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4) 100 % water is introduced again into column over 30 minutes.</a:t>
            </a:r>
          </a:p>
          <a:p>
            <a:r>
              <a:rPr lang="ja-JP" altLang="en-US" sz="1000" dirty="0">
                <a:latin typeface="Calibri" pitchFamily="34" charset="0"/>
                <a:cs typeface="Calibri" pitchFamily="34" charset="0"/>
              </a:rPr>
              <a:t>　 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5) Stop flow for 15 minutes again.</a:t>
            </a:r>
          </a:p>
          <a:p>
            <a:r>
              <a:rPr lang="ja-JP" altLang="en-US" sz="1000" dirty="0">
                <a:latin typeface="Calibri" pitchFamily="34" charset="0"/>
                <a:cs typeface="Calibri" pitchFamily="34" charset="0"/>
              </a:rPr>
              <a:t>　 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6) Conduct Analysis</a:t>
            </a:r>
            <a:r>
              <a:rPr lang="ja-JP" altLang="en-US" sz="1000" dirty="0"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(Lower chromatogram in the following pages)</a:t>
            </a:r>
            <a:endParaRPr lang="ja-JP" altLang="en-US" sz="10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288" name="Text Box 38"/>
          <p:cNvSpPr txBox="1">
            <a:spLocks noChangeArrowheads="1"/>
          </p:cNvSpPr>
          <p:nvPr/>
        </p:nvSpPr>
        <p:spPr bwMode="auto">
          <a:xfrm>
            <a:off x="323850" y="4724400"/>
            <a:ext cx="4680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When analyzing hydrophilic compounds under water rich mobile </a:t>
            </a:r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phase condition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, </a:t>
            </a:r>
            <a:endParaRPr lang="en-US" altLang="ja-JP" sz="1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once 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the pump is stopped, the hydrophobic bonded </a:t>
            </a:r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group pushes 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the aqueous mobile phase out off the pore in an </a:t>
            </a:r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irreversible fashion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, in what has become known as the </a:t>
            </a:r>
            <a:r>
              <a:rPr lang="en-US" altLang="ja-JP" sz="1000" dirty="0" err="1">
                <a:latin typeface="Calibri" pitchFamily="34" charset="0"/>
                <a:cs typeface="Calibri" pitchFamily="34" charset="0"/>
              </a:rPr>
              <a:t>dewetting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 phenomenon</a:t>
            </a:r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. </a:t>
            </a:r>
            <a:endParaRPr lang="ja-JP" altLang="en-US" sz="10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9710" name="Rectangle 12"/>
          <p:cNvSpPr>
            <a:spLocks noChangeArrowheads="1"/>
          </p:cNvSpPr>
          <p:nvPr/>
        </p:nvSpPr>
        <p:spPr bwMode="auto">
          <a:xfrm>
            <a:off x="5230813" y="5072074"/>
            <a:ext cx="39131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/>
            <a:r>
              <a:rPr lang="en-US" altLang="ja-JP" sz="1000" b="1" u="sng" dirty="0">
                <a:latin typeface="Calibri" pitchFamily="34" charset="0"/>
                <a:cs typeface="Calibri" pitchFamily="34" charset="0"/>
              </a:rPr>
              <a:t>Conditions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Eluent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100% H</a:t>
            </a:r>
            <a:r>
              <a:rPr lang="en-US" altLang="ja-JP" sz="90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Flow rate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0.2 </a:t>
            </a:r>
            <a:r>
              <a:rPr lang="en-US" altLang="ja-JP" sz="9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mL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/min 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Col. Temp.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40 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ea typeface="ＭＳ Ｐ明朝" pitchFamily="18" charset="-128"/>
                <a:cs typeface="Calibri" pitchFamily="34" charset="0"/>
              </a:rPr>
              <a:t>℃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Detection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UV 254 nm</a:t>
            </a:r>
          </a:p>
          <a:p>
            <a:pPr marL="342900" indent="-342900"/>
            <a:r>
              <a:rPr lang="ja-JP" altLang="en-US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</a:t>
            </a:r>
            <a:r>
              <a:rPr lang="en-US" altLang="ja-JP" sz="9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Sample 	: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Cytosine</a:t>
            </a:r>
            <a:r>
              <a:rPr lang="ja-JP" alt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Uracil</a:t>
            </a:r>
            <a:endParaRPr lang="en-US" altLang="ja-JP" sz="9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  	</a:t>
            </a:r>
            <a:r>
              <a:rPr lang="ja-JP" alt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 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Guanine</a:t>
            </a:r>
            <a:r>
              <a:rPr lang="ja-JP" alt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4:Thymine</a:t>
            </a:r>
            <a:endParaRPr lang="en-US" altLang="ja-JP" sz="9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     </a:t>
            </a:r>
            <a:r>
              <a:rPr lang="ja-JP" altLang="en-US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　　	　 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altLang="ja-JP" sz="9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ja-JP" sz="9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Adenine </a:t>
            </a:r>
            <a:endParaRPr lang="en-US" altLang="ja-JP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11" name="Text Box 29"/>
          <p:cNvSpPr txBox="1">
            <a:spLocks noChangeArrowheads="1"/>
          </p:cNvSpPr>
          <p:nvPr/>
        </p:nvSpPr>
        <p:spPr bwMode="auto">
          <a:xfrm>
            <a:off x="3132138" y="549275"/>
            <a:ext cx="287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 b="1" dirty="0" smtClean="0">
                <a:latin typeface="Calibri" pitchFamily="34" charset="0"/>
                <a:cs typeface="Calibri" pitchFamily="34" charset="0"/>
              </a:rPr>
              <a:t>Acidic Compound Test</a:t>
            </a:r>
            <a:endParaRPr lang="ja-JP" alt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12" name="Text Box 30"/>
          <p:cNvSpPr txBox="1">
            <a:spLocks noChangeArrowheads="1"/>
          </p:cNvSpPr>
          <p:nvPr/>
        </p:nvSpPr>
        <p:spPr bwMode="auto">
          <a:xfrm>
            <a:off x="3132138" y="2433638"/>
            <a:ext cx="2879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 b="1" dirty="0" smtClean="0">
                <a:latin typeface="Calibri" pitchFamily="34" charset="0"/>
                <a:cs typeface="Calibri" pitchFamily="34" charset="0"/>
              </a:rPr>
              <a:t>Chelating Compound Test</a:t>
            </a:r>
            <a:endParaRPr lang="ja-JP" alt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13" name="Text Box 31"/>
          <p:cNvSpPr txBox="1">
            <a:spLocks noChangeArrowheads="1"/>
          </p:cNvSpPr>
          <p:nvPr/>
        </p:nvSpPr>
        <p:spPr bwMode="auto">
          <a:xfrm>
            <a:off x="3132138" y="4449763"/>
            <a:ext cx="2879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200" b="1" dirty="0" err="1" smtClean="0">
                <a:latin typeface="Calibri" pitchFamily="34" charset="0"/>
                <a:cs typeface="Calibri" pitchFamily="34" charset="0"/>
              </a:rPr>
              <a:t>Dewetting</a:t>
            </a:r>
            <a:r>
              <a:rPr lang="en-US" altLang="ja-JP" sz="1200" b="1" dirty="0" smtClean="0">
                <a:latin typeface="Calibri" pitchFamily="34" charset="0"/>
                <a:cs typeface="Calibri" pitchFamily="34" charset="0"/>
              </a:rPr>
              <a:t> Test</a:t>
            </a:r>
            <a:endParaRPr lang="ja-JP" alt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14" name="Text Box 33"/>
          <p:cNvSpPr txBox="1">
            <a:spLocks noChangeArrowheads="1"/>
          </p:cNvSpPr>
          <p:nvPr/>
        </p:nvSpPr>
        <p:spPr bwMode="auto">
          <a:xfrm>
            <a:off x="2843213" y="1952625"/>
            <a:ext cx="10810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 dirty="0" smtClean="0">
                <a:latin typeface="Calibri" pitchFamily="34" charset="0"/>
                <a:cs typeface="Calibri" pitchFamily="34" charset="0"/>
              </a:rPr>
              <a:t>1. Brilliant Blue FCF</a:t>
            </a:r>
            <a:endParaRPr lang="en-US" altLang="ja-JP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15" name="Text Box 34"/>
          <p:cNvSpPr txBox="1">
            <a:spLocks noChangeArrowheads="1"/>
          </p:cNvSpPr>
          <p:nvPr/>
        </p:nvSpPr>
        <p:spPr bwMode="auto">
          <a:xfrm>
            <a:off x="1979613" y="4078288"/>
            <a:ext cx="10810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en-US" altLang="ja-JP" sz="800" dirty="0" err="1" smtClean="0">
                <a:latin typeface="Calibri" pitchFamily="34" charset="0"/>
                <a:cs typeface="Calibri" pitchFamily="34" charset="0"/>
              </a:rPr>
              <a:t>Hinokitiol</a:t>
            </a:r>
            <a:endParaRPr lang="ja-JP" altLang="en-US" sz="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24969" y="134938"/>
            <a:ext cx="5071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latin typeface="Calibri" pitchFamily="34" charset="0"/>
                <a:cs typeface="Calibri" pitchFamily="34" charset="0"/>
              </a:rPr>
              <a:t>Explanation of Analytical Tests and Conditions</a:t>
            </a:r>
            <a:endParaRPr lang="ja-JP" altLang="en-US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正方形/長方形 177"/>
          <p:cNvSpPr/>
          <p:nvPr/>
        </p:nvSpPr>
        <p:spPr>
          <a:xfrm>
            <a:off x="7429500" y="5429250"/>
            <a:ext cx="171450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04" name="Rectangle 23"/>
          <p:cNvSpPr>
            <a:spLocks noChangeArrowheads="1"/>
          </p:cNvSpPr>
          <p:nvPr/>
        </p:nvSpPr>
        <p:spPr bwMode="auto">
          <a:xfrm>
            <a:off x="252413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05" name="Rectangle 24"/>
          <p:cNvSpPr>
            <a:spLocks noChangeArrowheads="1"/>
          </p:cNvSpPr>
          <p:nvPr/>
        </p:nvSpPr>
        <p:spPr bwMode="auto">
          <a:xfrm>
            <a:off x="1693863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06" name="Rectangle 25"/>
          <p:cNvSpPr>
            <a:spLocks noChangeArrowheads="1"/>
          </p:cNvSpPr>
          <p:nvPr/>
        </p:nvSpPr>
        <p:spPr bwMode="auto">
          <a:xfrm>
            <a:off x="3130550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07" name="Rectangle 26"/>
          <p:cNvSpPr>
            <a:spLocks noChangeArrowheads="1"/>
          </p:cNvSpPr>
          <p:nvPr/>
        </p:nvSpPr>
        <p:spPr bwMode="auto">
          <a:xfrm>
            <a:off x="6011863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08" name="Rectangle 27"/>
          <p:cNvSpPr>
            <a:spLocks noChangeArrowheads="1"/>
          </p:cNvSpPr>
          <p:nvPr/>
        </p:nvSpPr>
        <p:spPr bwMode="auto">
          <a:xfrm>
            <a:off x="4572000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09" name="Rectangle 28"/>
          <p:cNvSpPr>
            <a:spLocks noChangeArrowheads="1"/>
          </p:cNvSpPr>
          <p:nvPr/>
        </p:nvSpPr>
        <p:spPr bwMode="auto">
          <a:xfrm>
            <a:off x="7453313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03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90820"/>
              </p:ext>
            </p:extLst>
          </p:nvPr>
        </p:nvGraphicFramePr>
        <p:xfrm>
          <a:off x="1690688" y="5589588"/>
          <a:ext cx="14414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9" name="Chrom Merge" r:id="rId4" imgW="6095880" imgH="4064040" progId="ChromMerge">
                  <p:embed/>
                </p:oleObj>
              </mc:Choice>
              <mc:Fallback>
                <p:oleObj name="Chrom Merge" r:id="rId4" imgW="6095880" imgH="4064040" progId="ChromMerge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5589588"/>
                        <a:ext cx="1441450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15" name="Text Box 42"/>
          <p:cNvSpPr txBox="1">
            <a:spLocks noChangeArrowheads="1"/>
          </p:cNvSpPr>
          <p:nvPr/>
        </p:nvSpPr>
        <p:spPr bwMode="auto">
          <a:xfrm>
            <a:off x="179388" y="250825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Hydrophobicity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0368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446502"/>
              </p:ext>
            </p:extLst>
          </p:nvPr>
        </p:nvGraphicFramePr>
        <p:xfrm>
          <a:off x="252413" y="5589588"/>
          <a:ext cx="14414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20" name="Chrom Merge" r:id="rId6" imgW="6095880" imgH="4064040" progId="ChromMerge">
                  <p:embed/>
                </p:oleObj>
              </mc:Choice>
              <mc:Fallback>
                <p:oleObj name="Chrom Merge" r:id="rId6" imgW="6095880" imgH="4064040" progId="ChromMerge">
                  <p:embed/>
                  <p:pic>
                    <p:nvPicPr>
                      <p:cNvPr id="0" name="Object 2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5589588"/>
                        <a:ext cx="1441450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16" name="Line 47"/>
          <p:cNvSpPr>
            <a:spLocks noChangeShapeType="1"/>
          </p:cNvSpPr>
          <p:nvPr/>
        </p:nvSpPr>
        <p:spPr bwMode="auto">
          <a:xfrm>
            <a:off x="1116013" y="1341438"/>
            <a:ext cx="0" cy="53276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17" name="Text Box 33"/>
          <p:cNvSpPr txBox="1">
            <a:spLocks noChangeArrowheads="1"/>
          </p:cNvSpPr>
          <p:nvPr/>
        </p:nvSpPr>
        <p:spPr bwMode="auto">
          <a:xfrm>
            <a:off x="252413" y="5305425"/>
            <a:ext cx="1441450" cy="238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>
                <a:latin typeface="Calibri" pitchFamily="34" charset="0"/>
                <a:cs typeface="Calibri" pitchFamily="34" charset="0"/>
              </a:rPr>
              <a:t>L-column2 ODS</a:t>
            </a:r>
          </a:p>
        </p:txBody>
      </p:sp>
      <p:graphicFrame>
        <p:nvGraphicFramePr>
          <p:cNvPr id="100371" name="Object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73797"/>
              </p:ext>
            </p:extLst>
          </p:nvPr>
        </p:nvGraphicFramePr>
        <p:xfrm>
          <a:off x="3132138" y="5589588"/>
          <a:ext cx="143986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21" name="Chrom Merge" r:id="rId8" imgW="6095880" imgH="4064040" progId="ChromMerge">
                  <p:embed/>
                </p:oleObj>
              </mc:Choice>
              <mc:Fallback>
                <p:oleObj name="Chrom Merge" r:id="rId8" imgW="6095880" imgH="4064040" progId="ChromMerge">
                  <p:embed/>
                  <p:pic>
                    <p:nvPicPr>
                      <p:cNvPr id="0" name="Object 59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589588"/>
                        <a:ext cx="1439862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377701"/>
              </p:ext>
            </p:extLst>
          </p:nvPr>
        </p:nvGraphicFramePr>
        <p:xfrm>
          <a:off x="4568825" y="5853113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22" name="Chrom Merge" r:id="rId10" imgW="6095880" imgH="4064040" progId="ChromMerge">
                  <p:embed/>
                </p:oleObj>
              </mc:Choice>
              <mc:Fallback>
                <p:oleObj name="Chrom Merge" r:id="rId10" imgW="6095880" imgH="4064040" progId="ChromMerge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5853113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7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625142"/>
              </p:ext>
            </p:extLst>
          </p:nvPr>
        </p:nvGraphicFramePr>
        <p:xfrm>
          <a:off x="7453313" y="513238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23" name="Chrom Merge" r:id="rId12" imgW="6095880" imgH="4064040" progId="ChromMerge">
                  <p:embed/>
                </p:oleObj>
              </mc:Choice>
              <mc:Fallback>
                <p:oleObj name="Chrom Merge" r:id="rId12" imgW="6095880" imgH="4064040" progId="ChromMerg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513238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7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986013"/>
              </p:ext>
            </p:extLst>
          </p:nvPr>
        </p:nvGraphicFramePr>
        <p:xfrm>
          <a:off x="7448550" y="5849938"/>
          <a:ext cx="1446213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24" name="Chrom Merge" r:id="rId14" imgW="6095880" imgH="4064040" progId="ChromMerge">
                  <p:embed/>
                </p:oleObj>
              </mc:Choice>
              <mc:Fallback>
                <p:oleObj name="Chrom Merge" r:id="rId14" imgW="6095880" imgH="4064040" progId="ChromMerge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50" y="5849938"/>
                        <a:ext cx="1446213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18" name="AutoShape 77"/>
          <p:cNvSpPr>
            <a:spLocks noChangeArrowheads="1"/>
          </p:cNvSpPr>
          <p:nvPr/>
        </p:nvSpPr>
        <p:spPr bwMode="auto">
          <a:xfrm>
            <a:off x="8101013" y="6092825"/>
            <a:ext cx="146050" cy="215900"/>
          </a:xfrm>
          <a:prstGeom prst="downArrow">
            <a:avLst>
              <a:gd name="adj1" fmla="val 49454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19" name="Text Box 78"/>
          <p:cNvSpPr txBox="1">
            <a:spLocks noChangeArrowheads="1"/>
          </p:cNvSpPr>
          <p:nvPr/>
        </p:nvSpPr>
        <p:spPr bwMode="auto">
          <a:xfrm>
            <a:off x="8172202" y="6021288"/>
            <a:ext cx="792286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endParaRPr lang="en-US" altLang="ja-JP" sz="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49.9 %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20" name="Rectangle 79"/>
          <p:cNvSpPr>
            <a:spLocks noChangeArrowheads="1"/>
          </p:cNvSpPr>
          <p:nvPr/>
        </p:nvSpPr>
        <p:spPr bwMode="auto">
          <a:xfrm>
            <a:off x="252413" y="220503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21" name="Rectangle 80"/>
          <p:cNvSpPr>
            <a:spLocks noChangeArrowheads="1"/>
          </p:cNvSpPr>
          <p:nvPr/>
        </p:nvSpPr>
        <p:spPr bwMode="auto">
          <a:xfrm>
            <a:off x="1693863" y="220503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22" name="Rectangle 81"/>
          <p:cNvSpPr>
            <a:spLocks noChangeArrowheads="1"/>
          </p:cNvSpPr>
          <p:nvPr/>
        </p:nvSpPr>
        <p:spPr bwMode="auto">
          <a:xfrm>
            <a:off x="3130550" y="220503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23" name="Rectangle 82"/>
          <p:cNvSpPr>
            <a:spLocks noChangeArrowheads="1"/>
          </p:cNvSpPr>
          <p:nvPr/>
        </p:nvSpPr>
        <p:spPr bwMode="auto">
          <a:xfrm>
            <a:off x="6011863" y="220503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24" name="Rectangle 83"/>
          <p:cNvSpPr>
            <a:spLocks noChangeArrowheads="1"/>
          </p:cNvSpPr>
          <p:nvPr/>
        </p:nvSpPr>
        <p:spPr bwMode="auto">
          <a:xfrm>
            <a:off x="4572000" y="220503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25" name="Rectangle 84"/>
          <p:cNvSpPr>
            <a:spLocks noChangeArrowheads="1"/>
          </p:cNvSpPr>
          <p:nvPr/>
        </p:nvSpPr>
        <p:spPr bwMode="auto">
          <a:xfrm>
            <a:off x="7453313" y="220503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26" name="Rectangle 85"/>
          <p:cNvSpPr>
            <a:spLocks noChangeArrowheads="1"/>
          </p:cNvSpPr>
          <p:nvPr/>
        </p:nvSpPr>
        <p:spPr bwMode="auto">
          <a:xfrm>
            <a:off x="252413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27" name="Rectangle 86"/>
          <p:cNvSpPr>
            <a:spLocks noChangeArrowheads="1"/>
          </p:cNvSpPr>
          <p:nvPr/>
        </p:nvSpPr>
        <p:spPr bwMode="auto">
          <a:xfrm>
            <a:off x="1693863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28" name="Rectangle 87"/>
          <p:cNvSpPr>
            <a:spLocks noChangeArrowheads="1"/>
          </p:cNvSpPr>
          <p:nvPr/>
        </p:nvSpPr>
        <p:spPr bwMode="auto">
          <a:xfrm>
            <a:off x="3130550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29" name="Rectangle 88"/>
          <p:cNvSpPr>
            <a:spLocks noChangeArrowheads="1"/>
          </p:cNvSpPr>
          <p:nvPr/>
        </p:nvSpPr>
        <p:spPr bwMode="auto">
          <a:xfrm>
            <a:off x="6011863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30" name="Rectangle 89"/>
          <p:cNvSpPr>
            <a:spLocks noChangeArrowheads="1"/>
          </p:cNvSpPr>
          <p:nvPr/>
        </p:nvSpPr>
        <p:spPr bwMode="auto">
          <a:xfrm>
            <a:off x="4572000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31" name="Rectangle 90"/>
          <p:cNvSpPr>
            <a:spLocks noChangeArrowheads="1"/>
          </p:cNvSpPr>
          <p:nvPr/>
        </p:nvSpPr>
        <p:spPr bwMode="auto">
          <a:xfrm>
            <a:off x="7453313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0389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278413"/>
              </p:ext>
            </p:extLst>
          </p:nvPr>
        </p:nvGraphicFramePr>
        <p:xfrm>
          <a:off x="252413" y="2420938"/>
          <a:ext cx="14414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25" name="Chrom Merge" r:id="rId16" imgW="6095880" imgH="4064040" progId="ChromMerge">
                  <p:embed/>
                </p:oleObj>
              </mc:Choice>
              <mc:Fallback>
                <p:oleObj name="Chrom Merge" r:id="rId16" imgW="6095880" imgH="4064040" progId="ChromMerge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420938"/>
                        <a:ext cx="1441450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32" name="Text Box 92"/>
          <p:cNvSpPr txBox="1">
            <a:spLocks noChangeArrowheads="1"/>
          </p:cNvSpPr>
          <p:nvPr/>
        </p:nvSpPr>
        <p:spPr bwMode="auto">
          <a:xfrm>
            <a:off x="252413" y="2130425"/>
            <a:ext cx="1441450" cy="2238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CAPCELL PAK C18 MGⅢ</a:t>
            </a:r>
          </a:p>
        </p:txBody>
      </p:sp>
      <p:sp>
        <p:nvSpPr>
          <p:cNvPr id="100533" name="Text Box 93"/>
          <p:cNvSpPr txBox="1">
            <a:spLocks noChangeArrowheads="1"/>
          </p:cNvSpPr>
          <p:nvPr/>
        </p:nvSpPr>
        <p:spPr bwMode="auto">
          <a:xfrm>
            <a:off x="252413" y="3716338"/>
            <a:ext cx="1441450" cy="238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YMC-Triart C18</a:t>
            </a:r>
          </a:p>
        </p:txBody>
      </p:sp>
      <p:graphicFrame>
        <p:nvGraphicFramePr>
          <p:cNvPr id="10039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93582"/>
              </p:ext>
            </p:extLst>
          </p:nvPr>
        </p:nvGraphicFramePr>
        <p:xfrm>
          <a:off x="1693863" y="2420938"/>
          <a:ext cx="14382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26" name="Chrom Merge" r:id="rId18" imgW="6095880" imgH="4064040" progId="ChromMerge">
                  <p:embed/>
                </p:oleObj>
              </mc:Choice>
              <mc:Fallback>
                <p:oleObj name="Chrom Merge" r:id="rId18" imgW="6095880" imgH="4064040" progId="ChromMerge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2420938"/>
                        <a:ext cx="1438275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34" name="Oval 95"/>
          <p:cNvSpPr>
            <a:spLocks noChangeArrowheads="1"/>
          </p:cNvSpPr>
          <p:nvPr/>
        </p:nvSpPr>
        <p:spPr bwMode="auto">
          <a:xfrm>
            <a:off x="2483768" y="3284984"/>
            <a:ext cx="206375" cy="215900"/>
          </a:xfrm>
          <a:prstGeom prst="ellips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400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0394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453922"/>
              </p:ext>
            </p:extLst>
          </p:nvPr>
        </p:nvGraphicFramePr>
        <p:xfrm>
          <a:off x="252413" y="4005263"/>
          <a:ext cx="14414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27" name="Chrom Merge" r:id="rId20" imgW="6095880" imgH="4064040" progId="ChromMerge">
                  <p:embed/>
                </p:oleObj>
              </mc:Choice>
              <mc:Fallback>
                <p:oleObj name="Chrom Merge" r:id="rId20" imgW="6095880" imgH="4064040" progId="ChromMerge">
                  <p:embed/>
                  <p:pic>
                    <p:nvPicPr>
                      <p:cNvPr id="0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005263"/>
                        <a:ext cx="1441450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9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122243"/>
              </p:ext>
            </p:extLst>
          </p:nvPr>
        </p:nvGraphicFramePr>
        <p:xfrm>
          <a:off x="1693863" y="4005263"/>
          <a:ext cx="14382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28" name="Chrom Merge" r:id="rId22" imgW="6095880" imgH="4064040" progId="ChromMerge">
                  <p:embed/>
                </p:oleObj>
              </mc:Choice>
              <mc:Fallback>
                <p:oleObj name="Chrom Merge" r:id="rId22" imgW="6095880" imgH="4064040" progId="ChromMerge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4005263"/>
                        <a:ext cx="1438275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96" name="Object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682069"/>
              </p:ext>
            </p:extLst>
          </p:nvPr>
        </p:nvGraphicFramePr>
        <p:xfrm>
          <a:off x="3132138" y="4005263"/>
          <a:ext cx="143986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29" name="Chrom Merge" r:id="rId24" imgW="6095880" imgH="4064040" progId="ChromMerge">
                  <p:embed/>
                </p:oleObj>
              </mc:Choice>
              <mc:Fallback>
                <p:oleObj name="Chrom Merge" r:id="rId24" imgW="6095880" imgH="4064040" progId="ChromMerge">
                  <p:embed/>
                  <p:pic>
                    <p:nvPicPr>
                      <p:cNvPr id="0" name="Object 78"/>
                      <p:cNvPicPr>
                        <a:picLocks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005263"/>
                        <a:ext cx="1439862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97" name="Object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269166"/>
              </p:ext>
            </p:extLst>
          </p:nvPr>
        </p:nvGraphicFramePr>
        <p:xfrm>
          <a:off x="3132138" y="2420938"/>
          <a:ext cx="143986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0" name="Chrom Merge" r:id="rId26" imgW="6095880" imgH="4064040" progId="ChromMerge">
                  <p:embed/>
                </p:oleObj>
              </mc:Choice>
              <mc:Fallback>
                <p:oleObj name="Chrom Merge" r:id="rId26" imgW="6095880" imgH="4064040" progId="ChromMerge">
                  <p:embed/>
                  <p:pic>
                    <p:nvPicPr>
                      <p:cNvPr id="0" name="Object 63"/>
                      <p:cNvPicPr>
                        <a:picLocks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420938"/>
                        <a:ext cx="1439862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35" name="Oval 100"/>
          <p:cNvSpPr>
            <a:spLocks noChangeArrowheads="1"/>
          </p:cNvSpPr>
          <p:nvPr/>
        </p:nvSpPr>
        <p:spPr bwMode="auto">
          <a:xfrm>
            <a:off x="3995936" y="3212976"/>
            <a:ext cx="107851" cy="255712"/>
          </a:xfrm>
          <a:prstGeom prst="ellips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400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0399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38876"/>
              </p:ext>
            </p:extLst>
          </p:nvPr>
        </p:nvGraphicFramePr>
        <p:xfrm>
          <a:off x="4572000" y="2686050"/>
          <a:ext cx="14382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1" name="Chrom Merge" r:id="rId28" imgW="6095880" imgH="4064040" progId="ChromMerge">
                  <p:embed/>
                </p:oleObj>
              </mc:Choice>
              <mc:Fallback>
                <p:oleObj name="Chrom Merge" r:id="rId28" imgW="6095880" imgH="4064040" progId="ChromMerge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686050"/>
                        <a:ext cx="143827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00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932768"/>
              </p:ext>
            </p:extLst>
          </p:nvPr>
        </p:nvGraphicFramePr>
        <p:xfrm>
          <a:off x="4568825" y="426878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2" name="Chrom Merge" r:id="rId30" imgW="6095880" imgH="4064040" progId="ChromMerge">
                  <p:embed/>
                </p:oleObj>
              </mc:Choice>
              <mc:Fallback>
                <p:oleObj name="Chrom Merge" r:id="rId30" imgW="6095880" imgH="4064040" progId="ChromMerge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426878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0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286301"/>
              </p:ext>
            </p:extLst>
          </p:nvPr>
        </p:nvGraphicFramePr>
        <p:xfrm>
          <a:off x="6011863" y="2684463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3" name="Chrom Merge" r:id="rId32" imgW="6095880" imgH="4064040" progId="ChromMerge">
                  <p:embed/>
                </p:oleObj>
              </mc:Choice>
              <mc:Fallback>
                <p:oleObj name="Chrom Merge" r:id="rId32" imgW="6095880" imgH="4064040" progId="ChromMerge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684463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02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985746"/>
              </p:ext>
            </p:extLst>
          </p:nvPr>
        </p:nvGraphicFramePr>
        <p:xfrm>
          <a:off x="6010275" y="4254500"/>
          <a:ext cx="14414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4" name="Chrom Merge" r:id="rId34" imgW="6095880" imgH="4064040" progId="ChromMerge">
                  <p:embed/>
                </p:oleObj>
              </mc:Choice>
              <mc:Fallback>
                <p:oleObj name="Chrom Merge" r:id="rId34" imgW="6095880" imgH="4064040" progId="ChromMerge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4254500"/>
                        <a:ext cx="14414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03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797199"/>
              </p:ext>
            </p:extLst>
          </p:nvPr>
        </p:nvGraphicFramePr>
        <p:xfrm>
          <a:off x="6010275" y="5853113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5" name="Chrom Merge" r:id="rId36" imgW="6095880" imgH="4064040" progId="ChromMerge">
                  <p:embed/>
                </p:oleObj>
              </mc:Choice>
              <mc:Fallback>
                <p:oleObj name="Chrom Merge" r:id="rId36" imgW="6095880" imgH="4064040" progId="ChromMerge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5853113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0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845245"/>
              </p:ext>
            </p:extLst>
          </p:nvPr>
        </p:nvGraphicFramePr>
        <p:xfrm>
          <a:off x="7451725" y="196373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6" name="Chrom Merge" r:id="rId38" imgW="6095880" imgH="4064040" progId="ChromMerge">
                  <p:embed/>
                </p:oleObj>
              </mc:Choice>
              <mc:Fallback>
                <p:oleObj name="Chrom Merge" r:id="rId38" imgW="6095880" imgH="4064040" progId="ChromMerge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96373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0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665134"/>
              </p:ext>
            </p:extLst>
          </p:nvPr>
        </p:nvGraphicFramePr>
        <p:xfrm>
          <a:off x="7453313" y="2708275"/>
          <a:ext cx="14414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7" name="Chrom Merge" r:id="rId40" imgW="6095880" imgH="4064040" progId="ChromMerge">
                  <p:embed/>
                </p:oleObj>
              </mc:Choice>
              <mc:Fallback>
                <p:oleObj name="Chrom Merge" r:id="rId40" imgW="6095880" imgH="4064040" progId="ChromMerge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2708275"/>
                        <a:ext cx="14414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36" name="Text Box 110"/>
          <p:cNvSpPr txBox="1">
            <a:spLocks noChangeArrowheads="1"/>
          </p:cNvSpPr>
          <p:nvPr/>
        </p:nvSpPr>
        <p:spPr bwMode="auto">
          <a:xfrm>
            <a:off x="8137401" y="2996952"/>
            <a:ext cx="827087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endParaRPr lang="en-US" altLang="ja-JP" sz="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97.5 %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37" name="AutoShape 111"/>
          <p:cNvSpPr>
            <a:spLocks noChangeArrowheads="1"/>
          </p:cNvSpPr>
          <p:nvPr/>
        </p:nvSpPr>
        <p:spPr bwMode="auto">
          <a:xfrm>
            <a:off x="8101013" y="2924175"/>
            <a:ext cx="146050" cy="215900"/>
          </a:xfrm>
          <a:prstGeom prst="downArrow">
            <a:avLst>
              <a:gd name="adj1" fmla="val 49454"/>
              <a:gd name="adj2" fmla="val 698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040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984692"/>
              </p:ext>
            </p:extLst>
          </p:nvPr>
        </p:nvGraphicFramePr>
        <p:xfrm>
          <a:off x="7453313" y="981075"/>
          <a:ext cx="14414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8" name="Chrom Merge" r:id="rId42" imgW="6095880" imgH="4064040" progId="ChromMerge">
                  <p:embed/>
                </p:oleObj>
              </mc:Choice>
              <mc:Fallback>
                <p:oleObj name="Chrom Merge" r:id="rId42" imgW="6095880" imgH="4064040" progId="ChromMerge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981075"/>
                        <a:ext cx="14414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38" name="Rectangle 113"/>
          <p:cNvSpPr>
            <a:spLocks noChangeArrowheads="1"/>
          </p:cNvSpPr>
          <p:nvPr/>
        </p:nvSpPr>
        <p:spPr bwMode="auto">
          <a:xfrm>
            <a:off x="252413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39" name="Rectangle 114"/>
          <p:cNvSpPr>
            <a:spLocks noChangeArrowheads="1"/>
          </p:cNvSpPr>
          <p:nvPr/>
        </p:nvSpPr>
        <p:spPr bwMode="auto">
          <a:xfrm>
            <a:off x="1693863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40" name="Rectangle 115"/>
          <p:cNvSpPr>
            <a:spLocks noChangeArrowheads="1"/>
          </p:cNvSpPr>
          <p:nvPr/>
        </p:nvSpPr>
        <p:spPr bwMode="auto">
          <a:xfrm>
            <a:off x="3130550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41" name="Rectangle 116"/>
          <p:cNvSpPr>
            <a:spLocks noChangeArrowheads="1"/>
          </p:cNvSpPr>
          <p:nvPr/>
        </p:nvSpPr>
        <p:spPr bwMode="auto">
          <a:xfrm>
            <a:off x="4572000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42" name="Rectangle 117"/>
          <p:cNvSpPr>
            <a:spLocks noChangeArrowheads="1"/>
          </p:cNvSpPr>
          <p:nvPr/>
        </p:nvSpPr>
        <p:spPr bwMode="auto">
          <a:xfrm>
            <a:off x="7453313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543" name="Rectangle 118"/>
          <p:cNvSpPr>
            <a:spLocks noChangeArrowheads="1"/>
          </p:cNvSpPr>
          <p:nvPr/>
        </p:nvSpPr>
        <p:spPr bwMode="auto">
          <a:xfrm>
            <a:off x="6011863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041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118827"/>
              </p:ext>
            </p:extLst>
          </p:nvPr>
        </p:nvGraphicFramePr>
        <p:xfrm>
          <a:off x="1690688" y="763588"/>
          <a:ext cx="144145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9" name="Chrom Merge" r:id="rId44" imgW="6095880" imgH="4064040" progId="ChromMerge">
                  <p:embed/>
                </p:oleObj>
              </mc:Choice>
              <mc:Fallback>
                <p:oleObj name="Chrom Merge" r:id="rId44" imgW="6095880" imgH="4064040" progId="ChromMerge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763588"/>
                        <a:ext cx="1441450" cy="129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16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758760"/>
              </p:ext>
            </p:extLst>
          </p:nvPr>
        </p:nvGraphicFramePr>
        <p:xfrm>
          <a:off x="252413" y="765175"/>
          <a:ext cx="14414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0" name="Chrom Merge" r:id="rId46" imgW="6095880" imgH="4064040" progId="ChromMerge">
                  <p:embed/>
                </p:oleObj>
              </mc:Choice>
              <mc:Fallback>
                <p:oleObj name="Chrom Merge" r:id="rId46" imgW="6095880" imgH="4064040" progId="ChromMerge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765175"/>
                        <a:ext cx="14414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44" name="Text Box 121"/>
          <p:cNvSpPr txBox="1">
            <a:spLocks noChangeArrowheads="1"/>
          </p:cNvSpPr>
          <p:nvPr/>
        </p:nvSpPr>
        <p:spPr bwMode="auto">
          <a:xfrm>
            <a:off x="252413" y="477838"/>
            <a:ext cx="1441450" cy="2841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InertSustain C18</a:t>
            </a:r>
          </a:p>
        </p:txBody>
      </p:sp>
      <p:graphicFrame>
        <p:nvGraphicFramePr>
          <p:cNvPr id="100418" name="Objec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564551"/>
              </p:ext>
            </p:extLst>
          </p:nvPr>
        </p:nvGraphicFramePr>
        <p:xfrm>
          <a:off x="3132138" y="765175"/>
          <a:ext cx="14398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1" name="Chrom Merge" r:id="rId48" imgW="6095880" imgH="4064040" progId="ChromMerge">
                  <p:embed/>
                </p:oleObj>
              </mc:Choice>
              <mc:Fallback>
                <p:oleObj name="Chrom Merge" r:id="rId48" imgW="6095880" imgH="4064040" progId="ChromMerge">
                  <p:embed/>
                  <p:pic>
                    <p:nvPicPr>
                      <p:cNvPr id="0" name="Object 55"/>
                      <p:cNvPicPr>
                        <a:picLocks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765175"/>
                        <a:ext cx="143986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45" name="AutoShape 123"/>
          <p:cNvSpPr>
            <a:spLocks noChangeArrowheads="1"/>
          </p:cNvSpPr>
          <p:nvPr/>
        </p:nvSpPr>
        <p:spPr bwMode="auto">
          <a:xfrm>
            <a:off x="8101013" y="1341438"/>
            <a:ext cx="146050" cy="215900"/>
          </a:xfrm>
          <a:prstGeom prst="downArrow">
            <a:avLst>
              <a:gd name="adj1" fmla="val 49454"/>
              <a:gd name="adj2" fmla="val 698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0420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149946"/>
              </p:ext>
            </p:extLst>
          </p:nvPr>
        </p:nvGraphicFramePr>
        <p:xfrm>
          <a:off x="4568825" y="110013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2" name="Chrom Merge" r:id="rId50" imgW="6095880" imgH="4064040" progId="ChromMerge">
                  <p:embed/>
                </p:oleObj>
              </mc:Choice>
              <mc:Fallback>
                <p:oleObj name="Chrom Merge" r:id="rId50" imgW="6095880" imgH="4064040" progId="ChromMerge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110013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2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376908"/>
              </p:ext>
            </p:extLst>
          </p:nvPr>
        </p:nvGraphicFramePr>
        <p:xfrm>
          <a:off x="6010275" y="110013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3" name="Chrom Merge" r:id="rId52" imgW="6095880" imgH="4064040" progId="ChromMerge">
                  <p:embed/>
                </p:oleObj>
              </mc:Choice>
              <mc:Fallback>
                <p:oleObj name="Chrom Merge" r:id="rId52" imgW="6095880" imgH="4064040" progId="ChromMerge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110013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46" name="Text Box 126"/>
          <p:cNvSpPr txBox="1">
            <a:spLocks noChangeArrowheads="1"/>
          </p:cNvSpPr>
          <p:nvPr/>
        </p:nvSpPr>
        <p:spPr bwMode="auto">
          <a:xfrm>
            <a:off x="3276600" y="86836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547" name="Text Box 127"/>
          <p:cNvSpPr txBox="1">
            <a:spLocks noChangeArrowheads="1"/>
          </p:cNvSpPr>
          <p:nvPr/>
        </p:nvSpPr>
        <p:spPr bwMode="auto">
          <a:xfrm>
            <a:off x="3351213" y="79692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548" name="Text Box 128"/>
          <p:cNvSpPr txBox="1">
            <a:spLocks noChangeArrowheads="1"/>
          </p:cNvSpPr>
          <p:nvPr/>
        </p:nvSpPr>
        <p:spPr bwMode="auto">
          <a:xfrm>
            <a:off x="3421063" y="1012825"/>
            <a:ext cx="358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3,4</a:t>
            </a:r>
          </a:p>
        </p:txBody>
      </p:sp>
      <p:sp>
        <p:nvSpPr>
          <p:cNvPr id="100549" name="Text Box 129"/>
          <p:cNvSpPr txBox="1">
            <a:spLocks noChangeArrowheads="1"/>
          </p:cNvSpPr>
          <p:nvPr/>
        </p:nvSpPr>
        <p:spPr bwMode="auto">
          <a:xfrm>
            <a:off x="3636963" y="13731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0550" name="Text Box 130"/>
          <p:cNvSpPr txBox="1">
            <a:spLocks noChangeArrowheads="1"/>
          </p:cNvSpPr>
          <p:nvPr/>
        </p:nvSpPr>
        <p:spPr bwMode="auto">
          <a:xfrm>
            <a:off x="252413" y="15890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551" name="Text Box 131"/>
          <p:cNvSpPr txBox="1">
            <a:spLocks noChangeArrowheads="1"/>
          </p:cNvSpPr>
          <p:nvPr/>
        </p:nvSpPr>
        <p:spPr bwMode="auto">
          <a:xfrm>
            <a:off x="468313" y="83661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552" name="Text Box 132"/>
          <p:cNvSpPr txBox="1">
            <a:spLocks noChangeArrowheads="1"/>
          </p:cNvSpPr>
          <p:nvPr/>
        </p:nvSpPr>
        <p:spPr bwMode="auto">
          <a:xfrm>
            <a:off x="755650" y="1341438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0553" name="Text Box 133"/>
          <p:cNvSpPr txBox="1">
            <a:spLocks noChangeArrowheads="1"/>
          </p:cNvSpPr>
          <p:nvPr/>
        </p:nvSpPr>
        <p:spPr bwMode="auto">
          <a:xfrm>
            <a:off x="539750" y="105251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0554" name="Text Box 134"/>
          <p:cNvSpPr txBox="1">
            <a:spLocks noChangeArrowheads="1"/>
          </p:cNvSpPr>
          <p:nvPr/>
        </p:nvSpPr>
        <p:spPr bwMode="auto">
          <a:xfrm>
            <a:off x="611188" y="122872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0555" name="Text Box 135"/>
          <p:cNvSpPr txBox="1">
            <a:spLocks noChangeArrowheads="1"/>
          </p:cNvSpPr>
          <p:nvPr/>
        </p:nvSpPr>
        <p:spPr bwMode="auto">
          <a:xfrm>
            <a:off x="1042988" y="144462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00556" name="Text Box 136"/>
          <p:cNvSpPr txBox="1">
            <a:spLocks noChangeArrowheads="1"/>
          </p:cNvSpPr>
          <p:nvPr/>
        </p:nvSpPr>
        <p:spPr bwMode="auto">
          <a:xfrm>
            <a:off x="1693863" y="101282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557" name="Text Box 137"/>
          <p:cNvSpPr txBox="1">
            <a:spLocks noChangeArrowheads="1"/>
          </p:cNvSpPr>
          <p:nvPr/>
        </p:nvSpPr>
        <p:spPr bwMode="auto">
          <a:xfrm>
            <a:off x="1763713" y="7635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558" name="Text Box 138"/>
          <p:cNvSpPr txBox="1">
            <a:spLocks noChangeArrowheads="1"/>
          </p:cNvSpPr>
          <p:nvPr/>
        </p:nvSpPr>
        <p:spPr bwMode="auto">
          <a:xfrm>
            <a:off x="2195513" y="144462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0559" name="Text Box 139"/>
          <p:cNvSpPr txBox="1">
            <a:spLocks noChangeArrowheads="1"/>
          </p:cNvSpPr>
          <p:nvPr/>
        </p:nvSpPr>
        <p:spPr bwMode="auto">
          <a:xfrm>
            <a:off x="1979613" y="155733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0560" name="Text Box 140"/>
          <p:cNvSpPr txBox="1">
            <a:spLocks noChangeArrowheads="1"/>
          </p:cNvSpPr>
          <p:nvPr/>
        </p:nvSpPr>
        <p:spPr bwMode="auto">
          <a:xfrm>
            <a:off x="2051050" y="1196975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0561" name="Text Box 141"/>
          <p:cNvSpPr txBox="1">
            <a:spLocks noChangeArrowheads="1"/>
          </p:cNvSpPr>
          <p:nvPr/>
        </p:nvSpPr>
        <p:spPr bwMode="auto">
          <a:xfrm>
            <a:off x="4932363" y="15890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562" name="Text Box 142"/>
          <p:cNvSpPr txBox="1">
            <a:spLocks noChangeArrowheads="1"/>
          </p:cNvSpPr>
          <p:nvPr/>
        </p:nvSpPr>
        <p:spPr bwMode="auto">
          <a:xfrm>
            <a:off x="5078413" y="941388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563" name="Text Box 143"/>
          <p:cNvSpPr txBox="1">
            <a:spLocks noChangeArrowheads="1"/>
          </p:cNvSpPr>
          <p:nvPr/>
        </p:nvSpPr>
        <p:spPr bwMode="auto">
          <a:xfrm>
            <a:off x="5364163" y="1516063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0564" name="Text Box 144"/>
          <p:cNvSpPr txBox="1">
            <a:spLocks noChangeArrowheads="1"/>
          </p:cNvSpPr>
          <p:nvPr/>
        </p:nvSpPr>
        <p:spPr bwMode="auto">
          <a:xfrm>
            <a:off x="6732588" y="144462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graphicFrame>
        <p:nvGraphicFramePr>
          <p:cNvPr id="10044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308955"/>
              </p:ext>
            </p:extLst>
          </p:nvPr>
        </p:nvGraphicFramePr>
        <p:xfrm>
          <a:off x="7453313" y="379413"/>
          <a:ext cx="14430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4" name="Chrom Merge" r:id="rId54" imgW="6095880" imgH="4064040" progId="ChromMerge">
                  <p:embed/>
                </p:oleObj>
              </mc:Choice>
              <mc:Fallback>
                <p:oleObj name="Chrom Merge" r:id="rId54" imgW="6095880" imgH="4064040" progId="ChromMerge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379413"/>
                        <a:ext cx="144303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65" name="Text Box 146"/>
          <p:cNvSpPr txBox="1">
            <a:spLocks noChangeArrowheads="1"/>
          </p:cNvSpPr>
          <p:nvPr/>
        </p:nvSpPr>
        <p:spPr bwMode="auto">
          <a:xfrm>
            <a:off x="252413" y="3173413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566" name="Text Box 147"/>
          <p:cNvSpPr txBox="1">
            <a:spLocks noChangeArrowheads="1"/>
          </p:cNvSpPr>
          <p:nvPr/>
        </p:nvSpPr>
        <p:spPr bwMode="auto">
          <a:xfrm>
            <a:off x="395288" y="242093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567" name="Text Box 148"/>
          <p:cNvSpPr txBox="1">
            <a:spLocks noChangeArrowheads="1"/>
          </p:cNvSpPr>
          <p:nvPr/>
        </p:nvSpPr>
        <p:spPr bwMode="auto">
          <a:xfrm>
            <a:off x="684213" y="295751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0568" name="Text Box 149"/>
          <p:cNvSpPr txBox="1">
            <a:spLocks noChangeArrowheads="1"/>
          </p:cNvSpPr>
          <p:nvPr/>
        </p:nvSpPr>
        <p:spPr bwMode="auto">
          <a:xfrm>
            <a:off x="468313" y="266858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0569" name="Text Box 150"/>
          <p:cNvSpPr txBox="1">
            <a:spLocks noChangeArrowheads="1"/>
          </p:cNvSpPr>
          <p:nvPr/>
        </p:nvSpPr>
        <p:spPr bwMode="auto">
          <a:xfrm>
            <a:off x="538163" y="2852738"/>
            <a:ext cx="217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0570" name="Text Box 151"/>
          <p:cNvSpPr txBox="1">
            <a:spLocks noChangeArrowheads="1"/>
          </p:cNvSpPr>
          <p:nvPr/>
        </p:nvSpPr>
        <p:spPr bwMode="auto">
          <a:xfrm>
            <a:off x="827088" y="3068638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00571" name="Text Box 152"/>
          <p:cNvSpPr txBox="1">
            <a:spLocks noChangeArrowheads="1"/>
          </p:cNvSpPr>
          <p:nvPr/>
        </p:nvSpPr>
        <p:spPr bwMode="auto">
          <a:xfrm>
            <a:off x="252413" y="475773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572" name="Text Box 153"/>
          <p:cNvSpPr txBox="1">
            <a:spLocks noChangeArrowheads="1"/>
          </p:cNvSpPr>
          <p:nvPr/>
        </p:nvSpPr>
        <p:spPr bwMode="auto">
          <a:xfrm>
            <a:off x="395288" y="4005263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573" name="Text Box 154"/>
          <p:cNvSpPr txBox="1">
            <a:spLocks noChangeArrowheads="1"/>
          </p:cNvSpPr>
          <p:nvPr/>
        </p:nvSpPr>
        <p:spPr bwMode="auto">
          <a:xfrm>
            <a:off x="684213" y="4468813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0574" name="Text Box 155"/>
          <p:cNvSpPr txBox="1">
            <a:spLocks noChangeArrowheads="1"/>
          </p:cNvSpPr>
          <p:nvPr/>
        </p:nvSpPr>
        <p:spPr bwMode="auto">
          <a:xfrm>
            <a:off x="468313" y="4221163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0575" name="Text Box 156"/>
          <p:cNvSpPr txBox="1">
            <a:spLocks noChangeArrowheads="1"/>
          </p:cNvSpPr>
          <p:nvPr/>
        </p:nvSpPr>
        <p:spPr bwMode="auto">
          <a:xfrm>
            <a:off x="539750" y="4365625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0576" name="Text Box 157"/>
          <p:cNvSpPr txBox="1">
            <a:spLocks noChangeArrowheads="1"/>
          </p:cNvSpPr>
          <p:nvPr/>
        </p:nvSpPr>
        <p:spPr bwMode="auto">
          <a:xfrm>
            <a:off x="900113" y="458152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00577" name="Text Box 158"/>
          <p:cNvSpPr txBox="1">
            <a:spLocks noChangeArrowheads="1"/>
          </p:cNvSpPr>
          <p:nvPr/>
        </p:nvSpPr>
        <p:spPr bwMode="auto">
          <a:xfrm>
            <a:off x="252413" y="6340475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578" name="Text Box 159"/>
          <p:cNvSpPr txBox="1">
            <a:spLocks noChangeArrowheads="1"/>
          </p:cNvSpPr>
          <p:nvPr/>
        </p:nvSpPr>
        <p:spPr bwMode="auto">
          <a:xfrm>
            <a:off x="395288" y="5621338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579" name="Text Box 160"/>
          <p:cNvSpPr txBox="1">
            <a:spLocks noChangeArrowheads="1"/>
          </p:cNvSpPr>
          <p:nvPr/>
        </p:nvSpPr>
        <p:spPr bwMode="auto">
          <a:xfrm>
            <a:off x="684213" y="6165850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0580" name="Text Box 161"/>
          <p:cNvSpPr txBox="1">
            <a:spLocks noChangeArrowheads="1"/>
          </p:cNvSpPr>
          <p:nvPr/>
        </p:nvSpPr>
        <p:spPr bwMode="auto">
          <a:xfrm>
            <a:off x="468313" y="5876925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0581" name="Text Box 162"/>
          <p:cNvSpPr txBox="1">
            <a:spLocks noChangeArrowheads="1"/>
          </p:cNvSpPr>
          <p:nvPr/>
        </p:nvSpPr>
        <p:spPr bwMode="auto">
          <a:xfrm>
            <a:off x="539750" y="6053138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0582" name="Text Box 163"/>
          <p:cNvSpPr txBox="1">
            <a:spLocks noChangeArrowheads="1"/>
          </p:cNvSpPr>
          <p:nvPr/>
        </p:nvSpPr>
        <p:spPr bwMode="auto">
          <a:xfrm>
            <a:off x="900113" y="62372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00583" name="Text Box 164"/>
          <p:cNvSpPr txBox="1">
            <a:spLocks noChangeArrowheads="1"/>
          </p:cNvSpPr>
          <p:nvPr/>
        </p:nvSpPr>
        <p:spPr bwMode="auto">
          <a:xfrm>
            <a:off x="1619250" y="2636838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584" name="Text Box 165"/>
          <p:cNvSpPr txBox="1">
            <a:spLocks noChangeArrowheads="1"/>
          </p:cNvSpPr>
          <p:nvPr/>
        </p:nvSpPr>
        <p:spPr bwMode="auto">
          <a:xfrm>
            <a:off x="1693863" y="2452688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585" name="Text Box 166"/>
          <p:cNvSpPr txBox="1">
            <a:spLocks noChangeArrowheads="1"/>
          </p:cNvSpPr>
          <p:nvPr/>
        </p:nvSpPr>
        <p:spPr bwMode="auto">
          <a:xfrm>
            <a:off x="2482850" y="3284538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0586" name="Text Box 167"/>
          <p:cNvSpPr txBox="1">
            <a:spLocks noChangeArrowheads="1"/>
          </p:cNvSpPr>
          <p:nvPr/>
        </p:nvSpPr>
        <p:spPr bwMode="auto">
          <a:xfrm>
            <a:off x="1835150" y="314166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0587" name="Text Box 168"/>
          <p:cNvSpPr txBox="1">
            <a:spLocks noChangeArrowheads="1"/>
          </p:cNvSpPr>
          <p:nvPr/>
        </p:nvSpPr>
        <p:spPr bwMode="auto">
          <a:xfrm>
            <a:off x="1909763" y="28844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0588" name="Text Box 169"/>
          <p:cNvSpPr txBox="1">
            <a:spLocks noChangeArrowheads="1"/>
          </p:cNvSpPr>
          <p:nvPr/>
        </p:nvSpPr>
        <p:spPr bwMode="auto">
          <a:xfrm>
            <a:off x="1693863" y="4221163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589" name="Text Box 170"/>
          <p:cNvSpPr txBox="1">
            <a:spLocks noChangeArrowheads="1"/>
          </p:cNvSpPr>
          <p:nvPr/>
        </p:nvSpPr>
        <p:spPr bwMode="auto">
          <a:xfrm>
            <a:off x="1763713" y="3971925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590" name="Text Box 171"/>
          <p:cNvSpPr txBox="1">
            <a:spLocks noChangeArrowheads="1"/>
          </p:cNvSpPr>
          <p:nvPr/>
        </p:nvSpPr>
        <p:spPr bwMode="auto">
          <a:xfrm>
            <a:off x="2266950" y="4652963"/>
            <a:ext cx="217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0591" name="Text Box 172"/>
          <p:cNvSpPr txBox="1">
            <a:spLocks noChangeArrowheads="1"/>
          </p:cNvSpPr>
          <p:nvPr/>
        </p:nvSpPr>
        <p:spPr bwMode="auto">
          <a:xfrm>
            <a:off x="1979613" y="472440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0592" name="Text Box 173"/>
          <p:cNvSpPr txBox="1">
            <a:spLocks noChangeArrowheads="1"/>
          </p:cNvSpPr>
          <p:nvPr/>
        </p:nvSpPr>
        <p:spPr bwMode="auto">
          <a:xfrm>
            <a:off x="2125663" y="440531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0593" name="Text Box 174"/>
          <p:cNvSpPr txBox="1">
            <a:spLocks noChangeArrowheads="1"/>
          </p:cNvSpPr>
          <p:nvPr/>
        </p:nvSpPr>
        <p:spPr bwMode="auto">
          <a:xfrm>
            <a:off x="1693863" y="573405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594" name="Text Box 175"/>
          <p:cNvSpPr txBox="1">
            <a:spLocks noChangeArrowheads="1"/>
          </p:cNvSpPr>
          <p:nvPr/>
        </p:nvSpPr>
        <p:spPr bwMode="auto">
          <a:xfrm>
            <a:off x="1763713" y="5484813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595" name="Text Box 176"/>
          <p:cNvSpPr txBox="1">
            <a:spLocks noChangeArrowheads="1"/>
          </p:cNvSpPr>
          <p:nvPr/>
        </p:nvSpPr>
        <p:spPr bwMode="auto">
          <a:xfrm>
            <a:off x="2195513" y="630872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0596" name="Text Box 177"/>
          <p:cNvSpPr txBox="1">
            <a:spLocks noChangeArrowheads="1"/>
          </p:cNvSpPr>
          <p:nvPr/>
        </p:nvSpPr>
        <p:spPr bwMode="auto">
          <a:xfrm>
            <a:off x="1909763" y="6308725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0597" name="Text Box 178"/>
          <p:cNvSpPr txBox="1">
            <a:spLocks noChangeArrowheads="1"/>
          </p:cNvSpPr>
          <p:nvPr/>
        </p:nvSpPr>
        <p:spPr bwMode="auto">
          <a:xfrm>
            <a:off x="1979613" y="6165850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0598" name="Text Box 179"/>
          <p:cNvSpPr txBox="1">
            <a:spLocks noChangeArrowheads="1"/>
          </p:cNvSpPr>
          <p:nvPr/>
        </p:nvSpPr>
        <p:spPr bwMode="auto">
          <a:xfrm>
            <a:off x="3276600" y="3028950"/>
            <a:ext cx="2873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599" name="Text Box 180"/>
          <p:cNvSpPr txBox="1">
            <a:spLocks noChangeArrowheads="1"/>
          </p:cNvSpPr>
          <p:nvPr/>
        </p:nvSpPr>
        <p:spPr bwMode="auto">
          <a:xfrm>
            <a:off x="3421063" y="295751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600" name="Text Box 181"/>
          <p:cNvSpPr txBox="1">
            <a:spLocks noChangeArrowheads="1"/>
          </p:cNvSpPr>
          <p:nvPr/>
        </p:nvSpPr>
        <p:spPr bwMode="auto">
          <a:xfrm>
            <a:off x="3708400" y="3173413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0601" name="Text Box 182"/>
          <p:cNvSpPr txBox="1">
            <a:spLocks noChangeArrowheads="1"/>
          </p:cNvSpPr>
          <p:nvPr/>
        </p:nvSpPr>
        <p:spPr bwMode="auto">
          <a:xfrm>
            <a:off x="3922713" y="3173413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0602" name="Text Box 183"/>
          <p:cNvSpPr txBox="1">
            <a:spLocks noChangeArrowheads="1"/>
          </p:cNvSpPr>
          <p:nvPr/>
        </p:nvSpPr>
        <p:spPr bwMode="auto">
          <a:xfrm>
            <a:off x="3346450" y="2740025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0603" name="Text Box 184"/>
          <p:cNvSpPr txBox="1">
            <a:spLocks noChangeArrowheads="1"/>
          </p:cNvSpPr>
          <p:nvPr/>
        </p:nvSpPr>
        <p:spPr bwMode="auto">
          <a:xfrm>
            <a:off x="3708400" y="2205038"/>
            <a:ext cx="86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Elution pattern reverses as sample 1, 2, 3, 5 are eluting later.</a:t>
            </a:r>
            <a:endParaRPr lang="ja-JP" altLang="en-US" sz="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04" name="Text Box 190"/>
          <p:cNvSpPr txBox="1">
            <a:spLocks noChangeArrowheads="1"/>
          </p:cNvSpPr>
          <p:nvPr/>
        </p:nvSpPr>
        <p:spPr bwMode="auto">
          <a:xfrm>
            <a:off x="3276600" y="407670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605" name="Text Box 191"/>
          <p:cNvSpPr txBox="1">
            <a:spLocks noChangeArrowheads="1"/>
          </p:cNvSpPr>
          <p:nvPr/>
        </p:nvSpPr>
        <p:spPr bwMode="auto">
          <a:xfrm>
            <a:off x="3348038" y="4005263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606" name="Text Box 192"/>
          <p:cNvSpPr txBox="1">
            <a:spLocks noChangeArrowheads="1"/>
          </p:cNvSpPr>
          <p:nvPr/>
        </p:nvSpPr>
        <p:spPr bwMode="auto">
          <a:xfrm>
            <a:off x="3490913" y="4037013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3,4</a:t>
            </a:r>
          </a:p>
        </p:txBody>
      </p:sp>
      <p:sp>
        <p:nvSpPr>
          <p:cNvPr id="100607" name="Text Box 193"/>
          <p:cNvSpPr txBox="1">
            <a:spLocks noChangeArrowheads="1"/>
          </p:cNvSpPr>
          <p:nvPr/>
        </p:nvSpPr>
        <p:spPr bwMode="auto">
          <a:xfrm>
            <a:off x="3706813" y="4540250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0608" name="Text Box 194"/>
          <p:cNvSpPr txBox="1">
            <a:spLocks noChangeArrowheads="1"/>
          </p:cNvSpPr>
          <p:nvPr/>
        </p:nvSpPr>
        <p:spPr bwMode="auto">
          <a:xfrm>
            <a:off x="3276600" y="573405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609" name="Text Box 195"/>
          <p:cNvSpPr txBox="1">
            <a:spLocks noChangeArrowheads="1"/>
          </p:cNvSpPr>
          <p:nvPr/>
        </p:nvSpPr>
        <p:spPr bwMode="auto">
          <a:xfrm>
            <a:off x="3348038" y="566102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610" name="Text Box 196"/>
          <p:cNvSpPr txBox="1">
            <a:spLocks noChangeArrowheads="1"/>
          </p:cNvSpPr>
          <p:nvPr/>
        </p:nvSpPr>
        <p:spPr bwMode="auto">
          <a:xfrm>
            <a:off x="3421063" y="5908675"/>
            <a:ext cx="358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3,4</a:t>
            </a:r>
          </a:p>
        </p:txBody>
      </p:sp>
      <p:sp>
        <p:nvSpPr>
          <p:cNvPr id="100611" name="Text Box 197"/>
          <p:cNvSpPr txBox="1">
            <a:spLocks noChangeArrowheads="1"/>
          </p:cNvSpPr>
          <p:nvPr/>
        </p:nvSpPr>
        <p:spPr bwMode="auto">
          <a:xfrm>
            <a:off x="3636963" y="6197600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0613" name="Text Box 200"/>
          <p:cNvSpPr txBox="1">
            <a:spLocks noChangeArrowheads="1"/>
          </p:cNvSpPr>
          <p:nvPr/>
        </p:nvSpPr>
        <p:spPr bwMode="auto">
          <a:xfrm>
            <a:off x="5003800" y="2492375"/>
            <a:ext cx="2873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614" name="Text Box 201"/>
          <p:cNvSpPr txBox="1">
            <a:spLocks noChangeArrowheads="1"/>
          </p:cNvSpPr>
          <p:nvPr/>
        </p:nvSpPr>
        <p:spPr bwMode="auto">
          <a:xfrm>
            <a:off x="5291138" y="3100388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0615" name="Text Box 202"/>
          <p:cNvSpPr txBox="1">
            <a:spLocks noChangeArrowheads="1"/>
          </p:cNvSpPr>
          <p:nvPr/>
        </p:nvSpPr>
        <p:spPr bwMode="auto">
          <a:xfrm>
            <a:off x="5005388" y="4797425"/>
            <a:ext cx="2143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616" name="Text Box 203"/>
          <p:cNvSpPr txBox="1">
            <a:spLocks noChangeArrowheads="1"/>
          </p:cNvSpPr>
          <p:nvPr/>
        </p:nvSpPr>
        <p:spPr bwMode="auto">
          <a:xfrm>
            <a:off x="5078413" y="4110038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617" name="Text Box 204"/>
          <p:cNvSpPr txBox="1">
            <a:spLocks noChangeArrowheads="1"/>
          </p:cNvSpPr>
          <p:nvPr/>
        </p:nvSpPr>
        <p:spPr bwMode="auto">
          <a:xfrm>
            <a:off x="5435600" y="468471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0618" name="Text Box 205"/>
          <p:cNvSpPr txBox="1">
            <a:spLocks noChangeArrowheads="1"/>
          </p:cNvSpPr>
          <p:nvPr/>
        </p:nvSpPr>
        <p:spPr bwMode="auto">
          <a:xfrm>
            <a:off x="5003800" y="634047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619" name="Text Box 206"/>
          <p:cNvSpPr txBox="1">
            <a:spLocks noChangeArrowheads="1"/>
          </p:cNvSpPr>
          <p:nvPr/>
        </p:nvSpPr>
        <p:spPr bwMode="auto">
          <a:xfrm>
            <a:off x="5003800" y="5661025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0620" name="Text Box 207"/>
          <p:cNvSpPr txBox="1">
            <a:spLocks noChangeArrowheads="1"/>
          </p:cNvSpPr>
          <p:nvPr/>
        </p:nvSpPr>
        <p:spPr bwMode="auto">
          <a:xfrm>
            <a:off x="5294313" y="6267450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0621" name="Text Box 208"/>
          <p:cNvSpPr txBox="1">
            <a:spLocks noChangeArrowheads="1"/>
          </p:cNvSpPr>
          <p:nvPr/>
        </p:nvSpPr>
        <p:spPr bwMode="auto">
          <a:xfrm>
            <a:off x="6659563" y="3173413"/>
            <a:ext cx="217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622" name="Text Box 209"/>
          <p:cNvSpPr txBox="1">
            <a:spLocks noChangeArrowheads="1"/>
          </p:cNvSpPr>
          <p:nvPr/>
        </p:nvSpPr>
        <p:spPr bwMode="auto">
          <a:xfrm>
            <a:off x="6732588" y="482917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0623" name="Text Box 210"/>
          <p:cNvSpPr txBox="1">
            <a:spLocks noChangeArrowheads="1"/>
          </p:cNvSpPr>
          <p:nvPr/>
        </p:nvSpPr>
        <p:spPr bwMode="auto">
          <a:xfrm>
            <a:off x="6661150" y="6340475"/>
            <a:ext cx="2873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graphicFrame>
        <p:nvGraphicFramePr>
          <p:cNvPr id="100501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413343"/>
              </p:ext>
            </p:extLst>
          </p:nvPr>
        </p:nvGraphicFramePr>
        <p:xfrm>
          <a:off x="7451725" y="3548063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5" name="Chrom Merge" r:id="rId56" imgW="6095880" imgH="4064040" progId="ChromMerge">
                  <p:embed/>
                </p:oleObj>
              </mc:Choice>
              <mc:Fallback>
                <p:oleObj name="Chrom Merge" r:id="rId56" imgW="6095880" imgH="4064040" progId="ChromMerge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3548063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502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353796"/>
              </p:ext>
            </p:extLst>
          </p:nvPr>
        </p:nvGraphicFramePr>
        <p:xfrm>
          <a:off x="7451725" y="426878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6" name="Chrom Merge" r:id="rId58" imgW="6095880" imgH="4064040" progId="ChromMerge">
                  <p:embed/>
                </p:oleObj>
              </mc:Choice>
              <mc:Fallback>
                <p:oleObj name="Chrom Merge" r:id="rId58" imgW="6095880" imgH="4064040" progId="ChromMerge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26878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624" name="Text Box 215"/>
          <p:cNvSpPr txBox="1">
            <a:spLocks noChangeArrowheads="1"/>
          </p:cNvSpPr>
          <p:nvPr/>
        </p:nvSpPr>
        <p:spPr bwMode="auto">
          <a:xfrm>
            <a:off x="8244408" y="4437112"/>
            <a:ext cx="719584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endParaRPr lang="en-US" altLang="ja-JP" sz="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98.2 %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25" name="AutoShape 216"/>
          <p:cNvSpPr>
            <a:spLocks noChangeArrowheads="1"/>
          </p:cNvSpPr>
          <p:nvPr/>
        </p:nvSpPr>
        <p:spPr bwMode="auto">
          <a:xfrm>
            <a:off x="8101013" y="4508500"/>
            <a:ext cx="146050" cy="215900"/>
          </a:xfrm>
          <a:prstGeom prst="downArrow">
            <a:avLst>
              <a:gd name="adj1" fmla="val 49454"/>
              <a:gd name="adj2" fmla="val 698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26" name="Text Box 217"/>
          <p:cNvSpPr txBox="1">
            <a:spLocks noChangeArrowheads="1"/>
          </p:cNvSpPr>
          <p:nvPr/>
        </p:nvSpPr>
        <p:spPr bwMode="auto">
          <a:xfrm>
            <a:off x="8244408" y="1341438"/>
            <a:ext cx="719584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endParaRPr lang="en-US" altLang="ja-JP" sz="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82.4 %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27" name="Line 219"/>
          <p:cNvSpPr>
            <a:spLocks noChangeShapeType="1"/>
          </p:cNvSpPr>
          <p:nvPr/>
        </p:nvSpPr>
        <p:spPr bwMode="auto">
          <a:xfrm>
            <a:off x="2627313" y="3068638"/>
            <a:ext cx="0" cy="214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28" name="Rectangle 221"/>
          <p:cNvSpPr>
            <a:spLocks noChangeArrowheads="1"/>
          </p:cNvSpPr>
          <p:nvPr/>
        </p:nvSpPr>
        <p:spPr bwMode="auto">
          <a:xfrm>
            <a:off x="2200277" y="2881313"/>
            <a:ext cx="7873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600">
                <a:latin typeface="Calibri" pitchFamily="34" charset="0"/>
                <a:cs typeface="Calibri" pitchFamily="34" charset="0"/>
              </a:rPr>
              <a:t>Dextromethorphan</a:t>
            </a:r>
          </a:p>
        </p:txBody>
      </p:sp>
      <p:sp>
        <p:nvSpPr>
          <p:cNvPr id="100629" name="Text Box 223"/>
          <p:cNvSpPr txBox="1">
            <a:spLocks noChangeArrowheads="1"/>
          </p:cNvSpPr>
          <p:nvPr/>
        </p:nvSpPr>
        <p:spPr bwMode="auto">
          <a:xfrm>
            <a:off x="3924300" y="2852738"/>
            <a:ext cx="647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Clemastine</a:t>
            </a:r>
          </a:p>
        </p:txBody>
      </p:sp>
      <p:sp>
        <p:nvSpPr>
          <p:cNvPr id="100630" name="Line 224"/>
          <p:cNvSpPr>
            <a:spLocks noChangeShapeType="1"/>
          </p:cNvSpPr>
          <p:nvPr/>
        </p:nvSpPr>
        <p:spPr bwMode="auto">
          <a:xfrm flipH="1">
            <a:off x="4067175" y="3068638"/>
            <a:ext cx="144463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31" name="Line 225"/>
          <p:cNvSpPr>
            <a:spLocks noChangeShapeType="1"/>
          </p:cNvSpPr>
          <p:nvPr/>
        </p:nvSpPr>
        <p:spPr bwMode="auto">
          <a:xfrm>
            <a:off x="4859338" y="2997200"/>
            <a:ext cx="144462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32" name="Line 226"/>
          <p:cNvSpPr>
            <a:spLocks noChangeShapeType="1"/>
          </p:cNvSpPr>
          <p:nvPr/>
        </p:nvSpPr>
        <p:spPr bwMode="auto">
          <a:xfrm flipH="1">
            <a:off x="2406650" y="6146800"/>
            <a:ext cx="149225" cy="161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33" name="Rectangle 227"/>
          <p:cNvSpPr>
            <a:spLocks noChangeArrowheads="1"/>
          </p:cNvSpPr>
          <p:nvPr/>
        </p:nvSpPr>
        <p:spPr bwMode="auto">
          <a:xfrm>
            <a:off x="2190752" y="5961063"/>
            <a:ext cx="7873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600">
                <a:latin typeface="Calibri" pitchFamily="34" charset="0"/>
                <a:cs typeface="Calibri" pitchFamily="34" charset="0"/>
              </a:rPr>
              <a:t>Dextromethorphan</a:t>
            </a:r>
          </a:p>
        </p:txBody>
      </p:sp>
      <p:sp>
        <p:nvSpPr>
          <p:cNvPr id="100634" name="Text Box 228"/>
          <p:cNvSpPr txBox="1">
            <a:spLocks noChangeArrowheads="1"/>
          </p:cNvSpPr>
          <p:nvPr/>
        </p:nvSpPr>
        <p:spPr bwMode="auto">
          <a:xfrm>
            <a:off x="4572000" y="2673787"/>
            <a:ext cx="6477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 B.B.FCF</a:t>
            </a:r>
          </a:p>
          <a:p>
            <a:pPr>
              <a:spcBef>
                <a:spcPct val="50000"/>
              </a:spcBef>
            </a:pPr>
            <a:r>
              <a:rPr lang="en-US" altLang="ja-JP" sz="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peak</a:t>
            </a:r>
          </a:p>
        </p:txBody>
      </p:sp>
      <p:sp>
        <p:nvSpPr>
          <p:cNvPr id="100635" name="Oval 229"/>
          <p:cNvSpPr>
            <a:spLocks noChangeArrowheads="1"/>
          </p:cNvSpPr>
          <p:nvPr/>
        </p:nvSpPr>
        <p:spPr bwMode="auto">
          <a:xfrm>
            <a:off x="4859338" y="3068638"/>
            <a:ext cx="288925" cy="504825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36" name="Text Box 230"/>
          <p:cNvSpPr txBox="1">
            <a:spLocks noChangeArrowheads="1"/>
          </p:cNvSpPr>
          <p:nvPr/>
        </p:nvSpPr>
        <p:spPr bwMode="auto">
          <a:xfrm>
            <a:off x="6516688" y="4456113"/>
            <a:ext cx="647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Hinokitiol</a:t>
            </a:r>
          </a:p>
        </p:txBody>
      </p:sp>
      <p:sp>
        <p:nvSpPr>
          <p:cNvPr id="100637" name="Line 232"/>
          <p:cNvSpPr>
            <a:spLocks noChangeShapeType="1"/>
          </p:cNvSpPr>
          <p:nvPr/>
        </p:nvSpPr>
        <p:spPr bwMode="auto">
          <a:xfrm>
            <a:off x="6877050" y="4654550"/>
            <a:ext cx="0" cy="214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38" name="Text Box 233"/>
          <p:cNvSpPr txBox="1">
            <a:spLocks noChangeArrowheads="1"/>
          </p:cNvSpPr>
          <p:nvPr/>
        </p:nvSpPr>
        <p:spPr bwMode="auto">
          <a:xfrm>
            <a:off x="6588125" y="2781300"/>
            <a:ext cx="647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Hinokitiol</a:t>
            </a:r>
          </a:p>
        </p:txBody>
      </p:sp>
      <p:sp>
        <p:nvSpPr>
          <p:cNvPr id="100639" name="Line 234"/>
          <p:cNvSpPr>
            <a:spLocks noChangeShapeType="1"/>
          </p:cNvSpPr>
          <p:nvPr/>
        </p:nvSpPr>
        <p:spPr bwMode="auto">
          <a:xfrm flipH="1">
            <a:off x="6804025" y="2997200"/>
            <a:ext cx="73025" cy="196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40" name="Line 235"/>
          <p:cNvSpPr>
            <a:spLocks noChangeShapeType="1"/>
          </p:cNvSpPr>
          <p:nvPr/>
        </p:nvSpPr>
        <p:spPr bwMode="auto">
          <a:xfrm>
            <a:off x="4930775" y="6165850"/>
            <a:ext cx="144463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41" name="Text Box 236"/>
          <p:cNvSpPr txBox="1">
            <a:spLocks noChangeArrowheads="1"/>
          </p:cNvSpPr>
          <p:nvPr/>
        </p:nvSpPr>
        <p:spPr bwMode="auto">
          <a:xfrm>
            <a:off x="4572000" y="5967413"/>
            <a:ext cx="647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B.B.FCF</a:t>
            </a:r>
          </a:p>
        </p:txBody>
      </p:sp>
      <p:sp>
        <p:nvSpPr>
          <p:cNvPr id="100642" name="Text Box 237"/>
          <p:cNvSpPr txBox="1">
            <a:spLocks noChangeArrowheads="1"/>
          </p:cNvSpPr>
          <p:nvPr/>
        </p:nvSpPr>
        <p:spPr bwMode="auto">
          <a:xfrm>
            <a:off x="6443663" y="5949950"/>
            <a:ext cx="6477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>
                <a:latin typeface="Calibri" pitchFamily="34" charset="0"/>
                <a:cs typeface="Calibri" pitchFamily="34" charset="0"/>
              </a:rPr>
              <a:t>Hinokitiol</a:t>
            </a:r>
          </a:p>
        </p:txBody>
      </p:sp>
      <p:sp>
        <p:nvSpPr>
          <p:cNvPr id="100643" name="Line 238"/>
          <p:cNvSpPr>
            <a:spLocks noChangeShapeType="1"/>
          </p:cNvSpPr>
          <p:nvPr/>
        </p:nvSpPr>
        <p:spPr bwMode="auto">
          <a:xfrm>
            <a:off x="6804025" y="6148388"/>
            <a:ext cx="0" cy="2143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44" name="Text Box 240"/>
          <p:cNvSpPr txBox="1">
            <a:spLocks noChangeArrowheads="1"/>
          </p:cNvSpPr>
          <p:nvPr/>
        </p:nvSpPr>
        <p:spPr bwMode="auto">
          <a:xfrm>
            <a:off x="828676" y="765175"/>
            <a:ext cx="93503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Uracil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</a:t>
            </a:r>
          </a:p>
          <a:p>
            <a:r>
              <a:rPr lang="en-US" altLang="ja-JP" sz="600" dirty="0">
                <a:latin typeface="Calibri" pitchFamily="34" charset="0"/>
                <a:cs typeface="Calibri" pitchFamily="34" charset="0"/>
              </a:rPr>
              <a:t>2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～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Alkylbenzene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>
                <a:latin typeface="Calibri" pitchFamily="34" charset="0"/>
                <a:cs typeface="Calibri" pitchFamily="34" charset="0"/>
              </a:rPr>
              <a:t>(Toluene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～　　　　</a:t>
            </a:r>
            <a:r>
              <a:rPr lang="en-US" altLang="ja-JP" sz="600" i="1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Amylbenzene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45" name="Text Box 241"/>
          <p:cNvSpPr txBox="1">
            <a:spLocks noChangeArrowheads="1"/>
          </p:cNvSpPr>
          <p:nvPr/>
        </p:nvSpPr>
        <p:spPr bwMode="auto">
          <a:xfrm>
            <a:off x="2051050" y="665163"/>
            <a:ext cx="1152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Uracil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Pyridine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endParaRPr lang="en-US" altLang="ja-JP" sz="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Phenol</a:t>
            </a: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Berberine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 chloride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endParaRPr lang="en-US" altLang="ja-JP" sz="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Dextromethorphan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46" name="Text Box 243"/>
          <p:cNvSpPr txBox="1">
            <a:spLocks noChangeArrowheads="1"/>
          </p:cNvSpPr>
          <p:nvPr/>
        </p:nvSpPr>
        <p:spPr bwMode="auto">
          <a:xfrm>
            <a:off x="3635375" y="644525"/>
            <a:ext cx="10080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Chlorpheniramine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endParaRPr lang="en-US" altLang="ja-JP" sz="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Triprolidine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Homochlorcyclizine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     </a:t>
            </a:r>
            <a:endParaRPr lang="en-US" altLang="ja-JP" sz="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Hydroxyzine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Clemastine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0647" name="Text Box 244"/>
          <p:cNvSpPr txBox="1">
            <a:spLocks noChangeArrowheads="1"/>
          </p:cNvSpPr>
          <p:nvPr/>
        </p:nvSpPr>
        <p:spPr bwMode="auto">
          <a:xfrm>
            <a:off x="5148263" y="644525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Brilliant Blue FCF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Phenol</a:t>
            </a: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Salicylic acid</a:t>
            </a:r>
          </a:p>
        </p:txBody>
      </p:sp>
      <p:sp>
        <p:nvSpPr>
          <p:cNvPr id="100648" name="Text Box 245"/>
          <p:cNvSpPr txBox="1">
            <a:spLocks noChangeArrowheads="1"/>
          </p:cNvSpPr>
          <p:nvPr/>
        </p:nvSpPr>
        <p:spPr bwMode="auto">
          <a:xfrm>
            <a:off x="6875463" y="652463"/>
            <a:ext cx="720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Hinokitiol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7" name="Text Box 42"/>
          <p:cNvSpPr txBox="1">
            <a:spLocks noChangeArrowheads="1"/>
          </p:cNvSpPr>
          <p:nvPr/>
        </p:nvSpPr>
        <p:spPr bwMode="auto">
          <a:xfrm>
            <a:off x="161952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Basic Compound Test (1)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9" name="Text Box 42"/>
          <p:cNvSpPr txBox="1">
            <a:spLocks noChangeArrowheads="1"/>
          </p:cNvSpPr>
          <p:nvPr/>
        </p:nvSpPr>
        <p:spPr bwMode="auto">
          <a:xfrm>
            <a:off x="305968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Basic Compound Test (2)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0" name="Text Box 42"/>
          <p:cNvSpPr txBox="1">
            <a:spLocks noChangeArrowheads="1"/>
          </p:cNvSpPr>
          <p:nvPr/>
        </p:nvSpPr>
        <p:spPr bwMode="auto">
          <a:xfrm>
            <a:off x="449984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Acidic Compound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1" name="Text Box 42"/>
          <p:cNvSpPr txBox="1">
            <a:spLocks noChangeArrowheads="1"/>
          </p:cNvSpPr>
          <p:nvPr/>
        </p:nvSpPr>
        <p:spPr bwMode="auto">
          <a:xfrm>
            <a:off x="594000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Chelating Compound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2" name="Text Box 42"/>
          <p:cNvSpPr txBox="1">
            <a:spLocks noChangeArrowheads="1"/>
          </p:cNvSpPr>
          <p:nvPr/>
        </p:nvSpPr>
        <p:spPr bwMode="auto">
          <a:xfrm>
            <a:off x="738016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err="1" smtClean="0">
                <a:latin typeface="Calibri" pitchFamily="34" charset="0"/>
                <a:cs typeface="Calibri" pitchFamily="34" charset="0"/>
              </a:rPr>
              <a:t>Dewetting</a:t>
            </a: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正方形/長方形 182"/>
          <p:cNvSpPr/>
          <p:nvPr/>
        </p:nvSpPr>
        <p:spPr>
          <a:xfrm>
            <a:off x="7429500" y="5429250"/>
            <a:ext cx="171450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00" name="Rectangle 21"/>
          <p:cNvSpPr>
            <a:spLocks noChangeArrowheads="1"/>
          </p:cNvSpPr>
          <p:nvPr/>
        </p:nvSpPr>
        <p:spPr bwMode="auto">
          <a:xfrm>
            <a:off x="252413" y="22018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01" name="Rectangle 22"/>
          <p:cNvSpPr>
            <a:spLocks noChangeArrowheads="1"/>
          </p:cNvSpPr>
          <p:nvPr/>
        </p:nvSpPr>
        <p:spPr bwMode="auto">
          <a:xfrm>
            <a:off x="1693863" y="22018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02" name="Rectangle 23"/>
          <p:cNvSpPr>
            <a:spLocks noChangeArrowheads="1"/>
          </p:cNvSpPr>
          <p:nvPr/>
        </p:nvSpPr>
        <p:spPr bwMode="auto">
          <a:xfrm>
            <a:off x="3130550" y="22018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03" name="Rectangle 24"/>
          <p:cNvSpPr>
            <a:spLocks noChangeArrowheads="1"/>
          </p:cNvSpPr>
          <p:nvPr/>
        </p:nvSpPr>
        <p:spPr bwMode="auto">
          <a:xfrm>
            <a:off x="6011863" y="22018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04" name="Rectangle 25"/>
          <p:cNvSpPr>
            <a:spLocks noChangeArrowheads="1"/>
          </p:cNvSpPr>
          <p:nvPr/>
        </p:nvSpPr>
        <p:spPr bwMode="auto">
          <a:xfrm>
            <a:off x="4572000" y="22018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05" name="Rectangle 26"/>
          <p:cNvSpPr>
            <a:spLocks noChangeArrowheads="1"/>
          </p:cNvSpPr>
          <p:nvPr/>
        </p:nvSpPr>
        <p:spPr bwMode="auto">
          <a:xfrm>
            <a:off x="7453313" y="22018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415" name="Objec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95961"/>
              </p:ext>
            </p:extLst>
          </p:nvPr>
        </p:nvGraphicFramePr>
        <p:xfrm>
          <a:off x="252413" y="2417763"/>
          <a:ext cx="14414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1" name="Chrom Merge" r:id="rId4" imgW="6095880" imgH="4064040" progId="ChromMerge">
                  <p:embed/>
                </p:oleObj>
              </mc:Choice>
              <mc:Fallback>
                <p:oleObj name="Chrom Merge" r:id="rId4" imgW="6095880" imgH="4064040" progId="ChromMerge">
                  <p:embed/>
                  <p:pic>
                    <p:nvPicPr>
                      <p:cNvPr id="0" name="Object 2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417763"/>
                        <a:ext cx="1441450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66363"/>
              </p:ext>
            </p:extLst>
          </p:nvPr>
        </p:nvGraphicFramePr>
        <p:xfrm>
          <a:off x="1693863" y="2417763"/>
          <a:ext cx="14382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2" name="Chrom Merge" r:id="rId6" imgW="6095880" imgH="4064040" progId="ChromMerge">
                  <p:embed/>
                </p:oleObj>
              </mc:Choice>
              <mc:Fallback>
                <p:oleObj name="Chrom Merge" r:id="rId6" imgW="6095880" imgH="4064040" progId="ChromMerge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2417763"/>
                        <a:ext cx="1438275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7" name="Objec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836641"/>
              </p:ext>
            </p:extLst>
          </p:nvPr>
        </p:nvGraphicFramePr>
        <p:xfrm>
          <a:off x="3132138" y="2417763"/>
          <a:ext cx="143986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3" name="Chrom Merge" r:id="rId8" imgW="6095880" imgH="4064040" progId="ChromMerge">
                  <p:embed/>
                </p:oleObj>
              </mc:Choice>
              <mc:Fallback>
                <p:oleObj name="Chrom Merge" r:id="rId8" imgW="6095880" imgH="4064040" progId="ChromMerge">
                  <p:embed/>
                  <p:pic>
                    <p:nvPicPr>
                      <p:cNvPr id="0" name="Object 58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417763"/>
                        <a:ext cx="1439862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364200"/>
              </p:ext>
            </p:extLst>
          </p:nvPr>
        </p:nvGraphicFramePr>
        <p:xfrm>
          <a:off x="4568825" y="268128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4" name="Chrom Merge" r:id="rId10" imgW="6095880" imgH="4064040" progId="ChromMerge">
                  <p:embed/>
                </p:oleObj>
              </mc:Choice>
              <mc:Fallback>
                <p:oleObj name="Chrom Merge" r:id="rId10" imgW="6095880" imgH="4064040" progId="ChromMerge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268128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24804"/>
              </p:ext>
            </p:extLst>
          </p:nvPr>
        </p:nvGraphicFramePr>
        <p:xfrm>
          <a:off x="6010275" y="268128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5" name="Chrom Merge" r:id="rId12" imgW="6095880" imgH="4064040" progId="ChromMerge">
                  <p:embed/>
                </p:oleObj>
              </mc:Choice>
              <mc:Fallback>
                <p:oleObj name="Chrom Merge" r:id="rId12" imgW="6095880" imgH="4064040" progId="ChromMerge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268128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2" name="Rectangle 101"/>
          <p:cNvSpPr>
            <a:spLocks noChangeArrowheads="1"/>
          </p:cNvSpPr>
          <p:nvPr/>
        </p:nvSpPr>
        <p:spPr bwMode="auto">
          <a:xfrm>
            <a:off x="252413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13" name="Rectangle 102"/>
          <p:cNvSpPr>
            <a:spLocks noChangeArrowheads="1"/>
          </p:cNvSpPr>
          <p:nvPr/>
        </p:nvSpPr>
        <p:spPr bwMode="auto">
          <a:xfrm>
            <a:off x="1693863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14" name="Rectangle 103"/>
          <p:cNvSpPr>
            <a:spLocks noChangeArrowheads="1"/>
          </p:cNvSpPr>
          <p:nvPr/>
        </p:nvSpPr>
        <p:spPr bwMode="auto">
          <a:xfrm>
            <a:off x="3130550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15" name="Rectangle 104"/>
          <p:cNvSpPr>
            <a:spLocks noChangeArrowheads="1"/>
          </p:cNvSpPr>
          <p:nvPr/>
        </p:nvSpPr>
        <p:spPr bwMode="auto">
          <a:xfrm>
            <a:off x="6011863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16" name="Rectangle 105"/>
          <p:cNvSpPr>
            <a:spLocks noChangeArrowheads="1"/>
          </p:cNvSpPr>
          <p:nvPr/>
        </p:nvSpPr>
        <p:spPr bwMode="auto">
          <a:xfrm>
            <a:off x="4572000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17" name="Rectangle 106"/>
          <p:cNvSpPr>
            <a:spLocks noChangeArrowheads="1"/>
          </p:cNvSpPr>
          <p:nvPr/>
        </p:nvSpPr>
        <p:spPr bwMode="auto">
          <a:xfrm>
            <a:off x="7453313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426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841436"/>
              </p:ext>
            </p:extLst>
          </p:nvPr>
        </p:nvGraphicFramePr>
        <p:xfrm>
          <a:off x="252413" y="4005263"/>
          <a:ext cx="14414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6" name="Chrom Merge" r:id="rId14" imgW="6095880" imgH="4064040" progId="ChromMerge">
                  <p:embed/>
                </p:oleObj>
              </mc:Choice>
              <mc:Fallback>
                <p:oleObj name="Chrom Merge" r:id="rId14" imgW="6095880" imgH="4064040" progId="ChromMerge">
                  <p:embed/>
                  <p:pic>
                    <p:nvPicPr>
                      <p:cNvPr id="0" name="Object 2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005263"/>
                        <a:ext cx="144145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731687"/>
              </p:ext>
            </p:extLst>
          </p:nvPr>
        </p:nvGraphicFramePr>
        <p:xfrm>
          <a:off x="1693863" y="4005263"/>
          <a:ext cx="14382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7" name="Chrom Merge" r:id="rId16" imgW="6095880" imgH="4064040" progId="ChromMerge">
                  <p:embed/>
                </p:oleObj>
              </mc:Choice>
              <mc:Fallback>
                <p:oleObj name="Chrom Merge" r:id="rId16" imgW="6095880" imgH="4064040" progId="ChromMerge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4005263"/>
                        <a:ext cx="1438275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8" name="Object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572457"/>
              </p:ext>
            </p:extLst>
          </p:nvPr>
        </p:nvGraphicFramePr>
        <p:xfrm>
          <a:off x="3132138" y="4005263"/>
          <a:ext cx="143986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8" name="Chrom Merge" r:id="rId18" imgW="6095880" imgH="4064040" progId="ChromMerge">
                  <p:embed/>
                </p:oleObj>
              </mc:Choice>
              <mc:Fallback>
                <p:oleObj name="Chrom Merge" r:id="rId18" imgW="6095880" imgH="4064040" progId="ChromMerge">
                  <p:embed/>
                  <p:pic>
                    <p:nvPicPr>
                      <p:cNvPr id="0" name="Object 61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005263"/>
                        <a:ext cx="1439862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9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17623"/>
              </p:ext>
            </p:extLst>
          </p:nvPr>
        </p:nvGraphicFramePr>
        <p:xfrm>
          <a:off x="4572000" y="4221163"/>
          <a:ext cx="14398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99" name="Chrom Merge" r:id="rId20" imgW="6095880" imgH="4064040" progId="ChromMerge">
                  <p:embed/>
                </p:oleObj>
              </mc:Choice>
              <mc:Fallback>
                <p:oleObj name="Chrom Merge" r:id="rId20" imgW="6095880" imgH="4064040" progId="ChromMerge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21163"/>
                        <a:ext cx="1439863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8" name="Text Box 112"/>
          <p:cNvSpPr txBox="1">
            <a:spLocks noChangeArrowheads="1"/>
          </p:cNvSpPr>
          <p:nvPr/>
        </p:nvSpPr>
        <p:spPr bwMode="auto">
          <a:xfrm>
            <a:off x="3205163" y="3965575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519" name="Text Box 113"/>
          <p:cNvSpPr txBox="1">
            <a:spLocks noChangeArrowheads="1"/>
          </p:cNvSpPr>
          <p:nvPr/>
        </p:nvSpPr>
        <p:spPr bwMode="auto">
          <a:xfrm>
            <a:off x="3276600" y="3821113"/>
            <a:ext cx="2873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520" name="Text Box 114"/>
          <p:cNvSpPr txBox="1">
            <a:spLocks noChangeArrowheads="1"/>
          </p:cNvSpPr>
          <p:nvPr/>
        </p:nvSpPr>
        <p:spPr bwMode="auto">
          <a:xfrm>
            <a:off x="3348038" y="439737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2521" name="Text Box 115"/>
          <p:cNvSpPr txBox="1">
            <a:spLocks noChangeArrowheads="1"/>
          </p:cNvSpPr>
          <p:nvPr/>
        </p:nvSpPr>
        <p:spPr bwMode="auto">
          <a:xfrm>
            <a:off x="3421063" y="439737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2522" name="Text Box 116"/>
          <p:cNvSpPr txBox="1">
            <a:spLocks noChangeArrowheads="1"/>
          </p:cNvSpPr>
          <p:nvPr/>
        </p:nvSpPr>
        <p:spPr bwMode="auto">
          <a:xfrm>
            <a:off x="3492500" y="4508500"/>
            <a:ext cx="2873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2523" name="Rectangle 117"/>
          <p:cNvSpPr>
            <a:spLocks noChangeArrowheads="1"/>
          </p:cNvSpPr>
          <p:nvPr/>
        </p:nvSpPr>
        <p:spPr bwMode="auto">
          <a:xfrm>
            <a:off x="252413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24" name="Rectangle 118"/>
          <p:cNvSpPr>
            <a:spLocks noChangeArrowheads="1"/>
          </p:cNvSpPr>
          <p:nvPr/>
        </p:nvSpPr>
        <p:spPr bwMode="auto">
          <a:xfrm>
            <a:off x="1693863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25" name="Rectangle 119"/>
          <p:cNvSpPr>
            <a:spLocks noChangeArrowheads="1"/>
          </p:cNvSpPr>
          <p:nvPr/>
        </p:nvSpPr>
        <p:spPr bwMode="auto">
          <a:xfrm>
            <a:off x="3130550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26" name="Rectangle 120"/>
          <p:cNvSpPr>
            <a:spLocks noChangeArrowheads="1"/>
          </p:cNvSpPr>
          <p:nvPr/>
        </p:nvSpPr>
        <p:spPr bwMode="auto">
          <a:xfrm>
            <a:off x="6011863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27" name="Rectangle 121"/>
          <p:cNvSpPr>
            <a:spLocks noChangeArrowheads="1"/>
          </p:cNvSpPr>
          <p:nvPr/>
        </p:nvSpPr>
        <p:spPr bwMode="auto">
          <a:xfrm>
            <a:off x="4572000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28" name="Rectangle 122"/>
          <p:cNvSpPr>
            <a:spLocks noChangeArrowheads="1"/>
          </p:cNvSpPr>
          <p:nvPr/>
        </p:nvSpPr>
        <p:spPr bwMode="auto">
          <a:xfrm>
            <a:off x="7453313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441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539540"/>
              </p:ext>
            </p:extLst>
          </p:nvPr>
        </p:nvGraphicFramePr>
        <p:xfrm>
          <a:off x="252413" y="5589588"/>
          <a:ext cx="14414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0" name="Chrom Merge" r:id="rId22" imgW="6095880" imgH="4064040" progId="ChromMerge">
                  <p:embed/>
                </p:oleObj>
              </mc:Choice>
              <mc:Fallback>
                <p:oleObj name="Chrom Merge" r:id="rId22" imgW="6095880" imgH="4064040" progId="ChromMerge">
                  <p:embed/>
                  <p:pic>
                    <p:nvPicPr>
                      <p:cNvPr id="0" name="Object 24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5589588"/>
                        <a:ext cx="1441450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2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797742"/>
              </p:ext>
            </p:extLst>
          </p:nvPr>
        </p:nvGraphicFramePr>
        <p:xfrm>
          <a:off x="1693863" y="5589588"/>
          <a:ext cx="14382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1" name="Chrom Merge" r:id="rId24" imgW="6095880" imgH="4064040" progId="ChromMerge">
                  <p:embed/>
                </p:oleObj>
              </mc:Choice>
              <mc:Fallback>
                <p:oleObj name="Chrom Merge" r:id="rId24" imgW="6095880" imgH="4064040" progId="ChromMerge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5589588"/>
                        <a:ext cx="1438275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3" name="Object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192919"/>
              </p:ext>
            </p:extLst>
          </p:nvPr>
        </p:nvGraphicFramePr>
        <p:xfrm>
          <a:off x="3132138" y="5589588"/>
          <a:ext cx="143986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2" name="Chrom Merge" r:id="rId26" imgW="6095880" imgH="4064040" progId="ChromMerge">
                  <p:embed/>
                </p:oleObj>
              </mc:Choice>
              <mc:Fallback>
                <p:oleObj name="Chrom Merge" r:id="rId26" imgW="6095880" imgH="4064040" progId="ChromMerge">
                  <p:embed/>
                  <p:pic>
                    <p:nvPicPr>
                      <p:cNvPr id="0" name="Object 60"/>
                      <p:cNvPicPr>
                        <a:picLocks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589588"/>
                        <a:ext cx="1439862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4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64009"/>
              </p:ext>
            </p:extLst>
          </p:nvPr>
        </p:nvGraphicFramePr>
        <p:xfrm>
          <a:off x="4568825" y="5853113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3" name="Chrom Merge" r:id="rId28" imgW="6095880" imgH="4064040" progId="ChromMerge">
                  <p:embed/>
                </p:oleObj>
              </mc:Choice>
              <mc:Fallback>
                <p:oleObj name="Chrom Merge" r:id="rId28" imgW="6095880" imgH="4064040" progId="ChromMerge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5853113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9" name="Oval 128"/>
          <p:cNvSpPr>
            <a:spLocks noChangeArrowheads="1"/>
          </p:cNvSpPr>
          <p:nvPr/>
        </p:nvSpPr>
        <p:spPr bwMode="auto">
          <a:xfrm>
            <a:off x="5652120" y="6453336"/>
            <a:ext cx="204788" cy="215900"/>
          </a:xfrm>
          <a:prstGeom prst="ellips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400" b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44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989272"/>
              </p:ext>
            </p:extLst>
          </p:nvPr>
        </p:nvGraphicFramePr>
        <p:xfrm>
          <a:off x="6010275" y="5853113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4" name="Chrom Merge" r:id="rId30" imgW="6095880" imgH="4064040" progId="ChromMerge">
                  <p:embed/>
                </p:oleObj>
              </mc:Choice>
              <mc:Fallback>
                <p:oleObj name="Chrom Merge" r:id="rId30" imgW="6095880" imgH="4064040" progId="ChromMerge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5853113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0" name="Text Box 131"/>
          <p:cNvSpPr txBox="1">
            <a:spLocks noChangeArrowheads="1"/>
          </p:cNvSpPr>
          <p:nvPr/>
        </p:nvSpPr>
        <p:spPr bwMode="auto">
          <a:xfrm>
            <a:off x="3348038" y="590867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531" name="Text Box 132"/>
          <p:cNvSpPr txBox="1">
            <a:spLocks noChangeArrowheads="1"/>
          </p:cNvSpPr>
          <p:nvPr/>
        </p:nvSpPr>
        <p:spPr bwMode="auto">
          <a:xfrm>
            <a:off x="3421063" y="583723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532" name="Text Box 133"/>
          <p:cNvSpPr txBox="1">
            <a:spLocks noChangeArrowheads="1"/>
          </p:cNvSpPr>
          <p:nvPr/>
        </p:nvSpPr>
        <p:spPr bwMode="auto">
          <a:xfrm>
            <a:off x="3636963" y="619760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2533" name="Text Box 134"/>
          <p:cNvSpPr txBox="1">
            <a:spLocks noChangeArrowheads="1"/>
          </p:cNvSpPr>
          <p:nvPr/>
        </p:nvSpPr>
        <p:spPr bwMode="auto">
          <a:xfrm>
            <a:off x="3563938" y="602138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2534" name="Text Box 135"/>
          <p:cNvSpPr txBox="1">
            <a:spLocks noChangeArrowheads="1"/>
          </p:cNvSpPr>
          <p:nvPr/>
        </p:nvSpPr>
        <p:spPr bwMode="auto">
          <a:xfrm>
            <a:off x="3852863" y="626903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graphicFrame>
        <p:nvGraphicFramePr>
          <p:cNvPr id="10245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859406"/>
              </p:ext>
            </p:extLst>
          </p:nvPr>
        </p:nvGraphicFramePr>
        <p:xfrm>
          <a:off x="6013450" y="4270375"/>
          <a:ext cx="14382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5" name="Chrom Merge" r:id="rId32" imgW="6095880" imgH="4064040" progId="ChromMerge">
                  <p:embed/>
                </p:oleObj>
              </mc:Choice>
              <mc:Fallback>
                <p:oleObj name="Chrom Merge" r:id="rId32" imgW="6095880" imgH="4064040" progId="ChromMerge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4270375"/>
                        <a:ext cx="1438275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5" name="Text Box 137"/>
          <p:cNvSpPr txBox="1">
            <a:spLocks noChangeArrowheads="1"/>
          </p:cNvSpPr>
          <p:nvPr/>
        </p:nvSpPr>
        <p:spPr bwMode="auto">
          <a:xfrm>
            <a:off x="5294313" y="482917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536" name="Text Box 138"/>
          <p:cNvSpPr txBox="1">
            <a:spLocks noChangeArrowheads="1"/>
          </p:cNvSpPr>
          <p:nvPr/>
        </p:nvSpPr>
        <p:spPr bwMode="auto">
          <a:xfrm>
            <a:off x="4932363" y="4076700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537" name="Text Box 139"/>
          <p:cNvSpPr txBox="1">
            <a:spLocks noChangeArrowheads="1"/>
          </p:cNvSpPr>
          <p:nvPr/>
        </p:nvSpPr>
        <p:spPr bwMode="auto">
          <a:xfrm>
            <a:off x="5148263" y="4724400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graphicFrame>
        <p:nvGraphicFramePr>
          <p:cNvPr id="102456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978146"/>
              </p:ext>
            </p:extLst>
          </p:nvPr>
        </p:nvGraphicFramePr>
        <p:xfrm>
          <a:off x="7453313" y="2700338"/>
          <a:ext cx="141763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6" name="Chrom Merge" r:id="rId34" imgW="6095880" imgH="4064040" progId="ChromMerge">
                  <p:embed/>
                </p:oleObj>
              </mc:Choice>
              <mc:Fallback>
                <p:oleObj name="Chrom Merge" r:id="rId34" imgW="6095880" imgH="4064040" progId="ChromMerge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2700338"/>
                        <a:ext cx="1417637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7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484369"/>
              </p:ext>
            </p:extLst>
          </p:nvPr>
        </p:nvGraphicFramePr>
        <p:xfrm>
          <a:off x="7453313" y="1979613"/>
          <a:ext cx="141763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7" name="Chrom Merge" r:id="rId36" imgW="6095880" imgH="4064040" progId="ChromMerge">
                  <p:embed/>
                </p:oleObj>
              </mc:Choice>
              <mc:Fallback>
                <p:oleObj name="Chrom Merge" r:id="rId36" imgW="6095880" imgH="4064040" progId="ChromMerge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1979613"/>
                        <a:ext cx="1417637" cy="94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8" name="Text Box 143"/>
          <p:cNvSpPr txBox="1">
            <a:spLocks noChangeArrowheads="1"/>
          </p:cNvSpPr>
          <p:nvPr/>
        </p:nvSpPr>
        <p:spPr bwMode="auto">
          <a:xfrm>
            <a:off x="8172400" y="2924175"/>
            <a:ext cx="719583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endParaRPr lang="en-US" altLang="ja-JP" sz="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13.5 %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45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579598"/>
              </p:ext>
            </p:extLst>
          </p:nvPr>
        </p:nvGraphicFramePr>
        <p:xfrm>
          <a:off x="7451725" y="3548063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8" name="Chrom Merge" r:id="rId38" imgW="6095880" imgH="4064040" progId="ChromMerge">
                  <p:embed/>
                </p:oleObj>
              </mc:Choice>
              <mc:Fallback>
                <p:oleObj name="Chrom Merge" r:id="rId38" imgW="6095880" imgH="4064040" progId="ChromMerge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3548063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10089"/>
              </p:ext>
            </p:extLst>
          </p:nvPr>
        </p:nvGraphicFramePr>
        <p:xfrm>
          <a:off x="7451725" y="4221163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09" name="Chrom Merge" r:id="rId40" imgW="6095880" imgH="4064040" progId="ChromMerge">
                  <p:embed/>
                </p:oleObj>
              </mc:Choice>
              <mc:Fallback>
                <p:oleObj name="Chrom Merge" r:id="rId40" imgW="6095880" imgH="4064040" progId="ChromMerge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221163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9" name="Text Box 146"/>
          <p:cNvSpPr txBox="1">
            <a:spLocks noChangeArrowheads="1"/>
          </p:cNvSpPr>
          <p:nvPr/>
        </p:nvSpPr>
        <p:spPr bwMode="auto">
          <a:xfrm>
            <a:off x="8244905" y="4437112"/>
            <a:ext cx="719583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endParaRPr lang="en-US" altLang="ja-JP" sz="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95.2 %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46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92973"/>
              </p:ext>
            </p:extLst>
          </p:nvPr>
        </p:nvGraphicFramePr>
        <p:xfrm>
          <a:off x="7451725" y="5853113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0" name="Chrom Merge" r:id="rId42" imgW="6095880" imgH="4064040" progId="ChromMerge">
                  <p:embed/>
                </p:oleObj>
              </mc:Choice>
              <mc:Fallback>
                <p:oleObj name="Chrom Merge" r:id="rId42" imgW="6095880" imgH="4064040" progId="ChromMerge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5853113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3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856296"/>
              </p:ext>
            </p:extLst>
          </p:nvPr>
        </p:nvGraphicFramePr>
        <p:xfrm>
          <a:off x="7453313" y="513238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1" name="Chrom Merge" r:id="rId44" imgW="6095880" imgH="4064040" progId="ChromMerge">
                  <p:embed/>
                </p:oleObj>
              </mc:Choice>
              <mc:Fallback>
                <p:oleObj name="Chrom Merge" r:id="rId44" imgW="6095880" imgH="4064040" progId="ChromMerge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513238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0" name="Text Box 149"/>
          <p:cNvSpPr txBox="1">
            <a:spLocks noChangeArrowheads="1"/>
          </p:cNvSpPr>
          <p:nvPr/>
        </p:nvSpPr>
        <p:spPr bwMode="auto">
          <a:xfrm>
            <a:off x="8244905" y="6092825"/>
            <a:ext cx="719583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endParaRPr lang="en-US" altLang="ja-JP" sz="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42.1 %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46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622777"/>
              </p:ext>
            </p:extLst>
          </p:nvPr>
        </p:nvGraphicFramePr>
        <p:xfrm>
          <a:off x="7453313" y="981075"/>
          <a:ext cx="14414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2" name="Chrom Merge" r:id="rId46" imgW="6095880" imgH="4064040" progId="ChromMerge">
                  <p:embed/>
                </p:oleObj>
              </mc:Choice>
              <mc:Fallback>
                <p:oleObj name="Chrom Merge" r:id="rId46" imgW="6095880" imgH="4064040" progId="ChromMerge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981075"/>
                        <a:ext cx="14414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1" name="Rectangle 151"/>
          <p:cNvSpPr>
            <a:spLocks noChangeArrowheads="1"/>
          </p:cNvSpPr>
          <p:nvPr/>
        </p:nvSpPr>
        <p:spPr bwMode="auto">
          <a:xfrm>
            <a:off x="252413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42" name="Rectangle 152"/>
          <p:cNvSpPr>
            <a:spLocks noChangeArrowheads="1"/>
          </p:cNvSpPr>
          <p:nvPr/>
        </p:nvSpPr>
        <p:spPr bwMode="auto">
          <a:xfrm>
            <a:off x="1693863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43" name="Rectangle 153"/>
          <p:cNvSpPr>
            <a:spLocks noChangeArrowheads="1"/>
          </p:cNvSpPr>
          <p:nvPr/>
        </p:nvSpPr>
        <p:spPr bwMode="auto">
          <a:xfrm>
            <a:off x="3130550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44" name="Rectangle 154"/>
          <p:cNvSpPr>
            <a:spLocks noChangeArrowheads="1"/>
          </p:cNvSpPr>
          <p:nvPr/>
        </p:nvSpPr>
        <p:spPr bwMode="auto">
          <a:xfrm>
            <a:off x="4572000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45" name="Rectangle 155"/>
          <p:cNvSpPr>
            <a:spLocks noChangeArrowheads="1"/>
          </p:cNvSpPr>
          <p:nvPr/>
        </p:nvSpPr>
        <p:spPr bwMode="auto">
          <a:xfrm>
            <a:off x="7453313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46" name="Rectangle 156"/>
          <p:cNvSpPr>
            <a:spLocks noChangeArrowheads="1"/>
          </p:cNvSpPr>
          <p:nvPr/>
        </p:nvSpPr>
        <p:spPr bwMode="auto">
          <a:xfrm>
            <a:off x="6011863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472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334288"/>
              </p:ext>
            </p:extLst>
          </p:nvPr>
        </p:nvGraphicFramePr>
        <p:xfrm>
          <a:off x="1690688" y="763588"/>
          <a:ext cx="144145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3" name="Chrom Merge" r:id="rId48" imgW="6095880" imgH="4064040" progId="ChromMerge">
                  <p:embed/>
                </p:oleObj>
              </mc:Choice>
              <mc:Fallback>
                <p:oleObj name="Chrom Merge" r:id="rId48" imgW="6095880" imgH="4064040" progId="ChromMerge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763588"/>
                        <a:ext cx="1441450" cy="129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3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292610"/>
              </p:ext>
            </p:extLst>
          </p:nvPr>
        </p:nvGraphicFramePr>
        <p:xfrm>
          <a:off x="252413" y="765175"/>
          <a:ext cx="14414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4" name="Chrom Merge" r:id="rId50" imgW="6095880" imgH="4064040" progId="ChromMerge">
                  <p:embed/>
                </p:oleObj>
              </mc:Choice>
              <mc:Fallback>
                <p:oleObj name="Chrom Merge" r:id="rId50" imgW="6095880" imgH="4064040" progId="ChromMerge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765175"/>
                        <a:ext cx="14414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5" name="Objec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596846"/>
              </p:ext>
            </p:extLst>
          </p:nvPr>
        </p:nvGraphicFramePr>
        <p:xfrm>
          <a:off x="3132138" y="765175"/>
          <a:ext cx="14398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5" name="Chrom Merge" r:id="rId52" imgW="6095880" imgH="4064040" progId="ChromMerge">
                  <p:embed/>
                </p:oleObj>
              </mc:Choice>
              <mc:Fallback>
                <p:oleObj name="Chrom Merge" r:id="rId52" imgW="6095880" imgH="4064040" progId="ChromMerge">
                  <p:embed/>
                  <p:pic>
                    <p:nvPicPr>
                      <p:cNvPr id="0" name="Object 55"/>
                      <p:cNvPicPr>
                        <a:picLocks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765175"/>
                        <a:ext cx="143986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8" name="AutoShape 161"/>
          <p:cNvSpPr>
            <a:spLocks noChangeArrowheads="1"/>
          </p:cNvSpPr>
          <p:nvPr/>
        </p:nvSpPr>
        <p:spPr bwMode="auto">
          <a:xfrm>
            <a:off x="8101013" y="1341438"/>
            <a:ext cx="146050" cy="215900"/>
          </a:xfrm>
          <a:prstGeom prst="downArrow">
            <a:avLst>
              <a:gd name="adj1" fmla="val 49454"/>
              <a:gd name="adj2" fmla="val 698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477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846093"/>
              </p:ext>
            </p:extLst>
          </p:nvPr>
        </p:nvGraphicFramePr>
        <p:xfrm>
          <a:off x="4568825" y="110013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6" name="Chrom Merge" r:id="rId54" imgW="6095880" imgH="4064040" progId="ChromMerge">
                  <p:embed/>
                </p:oleObj>
              </mc:Choice>
              <mc:Fallback>
                <p:oleObj name="Chrom Merge" r:id="rId54" imgW="6095880" imgH="4064040" progId="ChromMerge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110013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8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975099"/>
              </p:ext>
            </p:extLst>
          </p:nvPr>
        </p:nvGraphicFramePr>
        <p:xfrm>
          <a:off x="6010275" y="110013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7" name="Chrom Merge" r:id="rId56" imgW="6095880" imgH="4064040" progId="ChromMerge">
                  <p:embed/>
                </p:oleObj>
              </mc:Choice>
              <mc:Fallback>
                <p:oleObj name="Chrom Merge" r:id="rId56" imgW="6095880" imgH="4064040" progId="ChromMerge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110013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9" name="Text Box 164"/>
          <p:cNvSpPr txBox="1">
            <a:spLocks noChangeArrowheads="1"/>
          </p:cNvSpPr>
          <p:nvPr/>
        </p:nvSpPr>
        <p:spPr bwMode="auto">
          <a:xfrm>
            <a:off x="3276600" y="86836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550" name="Text Box 165"/>
          <p:cNvSpPr txBox="1">
            <a:spLocks noChangeArrowheads="1"/>
          </p:cNvSpPr>
          <p:nvPr/>
        </p:nvSpPr>
        <p:spPr bwMode="auto">
          <a:xfrm>
            <a:off x="3351213" y="79692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551" name="Text Box 166"/>
          <p:cNvSpPr txBox="1">
            <a:spLocks noChangeArrowheads="1"/>
          </p:cNvSpPr>
          <p:nvPr/>
        </p:nvSpPr>
        <p:spPr bwMode="auto">
          <a:xfrm>
            <a:off x="3421063" y="1012825"/>
            <a:ext cx="358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3,4</a:t>
            </a:r>
          </a:p>
        </p:txBody>
      </p:sp>
      <p:sp>
        <p:nvSpPr>
          <p:cNvPr id="102552" name="Text Box 167"/>
          <p:cNvSpPr txBox="1">
            <a:spLocks noChangeArrowheads="1"/>
          </p:cNvSpPr>
          <p:nvPr/>
        </p:nvSpPr>
        <p:spPr bwMode="auto">
          <a:xfrm>
            <a:off x="3636963" y="13731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2553" name="Text Box 168"/>
          <p:cNvSpPr txBox="1">
            <a:spLocks noChangeArrowheads="1"/>
          </p:cNvSpPr>
          <p:nvPr/>
        </p:nvSpPr>
        <p:spPr bwMode="auto">
          <a:xfrm>
            <a:off x="252413" y="15890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554" name="Text Box 169"/>
          <p:cNvSpPr txBox="1">
            <a:spLocks noChangeArrowheads="1"/>
          </p:cNvSpPr>
          <p:nvPr/>
        </p:nvSpPr>
        <p:spPr bwMode="auto">
          <a:xfrm>
            <a:off x="468313" y="83661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555" name="Text Box 170"/>
          <p:cNvSpPr txBox="1">
            <a:spLocks noChangeArrowheads="1"/>
          </p:cNvSpPr>
          <p:nvPr/>
        </p:nvSpPr>
        <p:spPr bwMode="auto">
          <a:xfrm>
            <a:off x="755650" y="1341438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2556" name="Text Box 171"/>
          <p:cNvSpPr txBox="1">
            <a:spLocks noChangeArrowheads="1"/>
          </p:cNvSpPr>
          <p:nvPr/>
        </p:nvSpPr>
        <p:spPr bwMode="auto">
          <a:xfrm>
            <a:off x="539750" y="105251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2557" name="Text Box 172"/>
          <p:cNvSpPr txBox="1">
            <a:spLocks noChangeArrowheads="1"/>
          </p:cNvSpPr>
          <p:nvPr/>
        </p:nvSpPr>
        <p:spPr bwMode="auto">
          <a:xfrm>
            <a:off x="611188" y="122872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2558" name="Text Box 173"/>
          <p:cNvSpPr txBox="1">
            <a:spLocks noChangeArrowheads="1"/>
          </p:cNvSpPr>
          <p:nvPr/>
        </p:nvSpPr>
        <p:spPr bwMode="auto">
          <a:xfrm>
            <a:off x="1042988" y="144462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02559" name="Text Box 174"/>
          <p:cNvSpPr txBox="1">
            <a:spLocks noChangeArrowheads="1"/>
          </p:cNvSpPr>
          <p:nvPr/>
        </p:nvSpPr>
        <p:spPr bwMode="auto">
          <a:xfrm>
            <a:off x="1693863" y="101282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560" name="Text Box 175"/>
          <p:cNvSpPr txBox="1">
            <a:spLocks noChangeArrowheads="1"/>
          </p:cNvSpPr>
          <p:nvPr/>
        </p:nvSpPr>
        <p:spPr bwMode="auto">
          <a:xfrm>
            <a:off x="1763713" y="7635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561" name="Text Box 176"/>
          <p:cNvSpPr txBox="1">
            <a:spLocks noChangeArrowheads="1"/>
          </p:cNvSpPr>
          <p:nvPr/>
        </p:nvSpPr>
        <p:spPr bwMode="auto">
          <a:xfrm>
            <a:off x="2195513" y="144462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2562" name="Text Box 177"/>
          <p:cNvSpPr txBox="1">
            <a:spLocks noChangeArrowheads="1"/>
          </p:cNvSpPr>
          <p:nvPr/>
        </p:nvSpPr>
        <p:spPr bwMode="auto">
          <a:xfrm>
            <a:off x="1979613" y="155733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2563" name="Text Box 178"/>
          <p:cNvSpPr txBox="1">
            <a:spLocks noChangeArrowheads="1"/>
          </p:cNvSpPr>
          <p:nvPr/>
        </p:nvSpPr>
        <p:spPr bwMode="auto">
          <a:xfrm>
            <a:off x="2051050" y="1196975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2564" name="Text Box 179"/>
          <p:cNvSpPr txBox="1">
            <a:spLocks noChangeArrowheads="1"/>
          </p:cNvSpPr>
          <p:nvPr/>
        </p:nvSpPr>
        <p:spPr bwMode="auto">
          <a:xfrm>
            <a:off x="4932363" y="15890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565" name="Text Box 180"/>
          <p:cNvSpPr txBox="1">
            <a:spLocks noChangeArrowheads="1"/>
          </p:cNvSpPr>
          <p:nvPr/>
        </p:nvSpPr>
        <p:spPr bwMode="auto">
          <a:xfrm>
            <a:off x="5078413" y="941388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566" name="Text Box 181"/>
          <p:cNvSpPr txBox="1">
            <a:spLocks noChangeArrowheads="1"/>
          </p:cNvSpPr>
          <p:nvPr/>
        </p:nvSpPr>
        <p:spPr bwMode="auto">
          <a:xfrm>
            <a:off x="5364163" y="1516063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2567" name="Text Box 182"/>
          <p:cNvSpPr txBox="1">
            <a:spLocks noChangeArrowheads="1"/>
          </p:cNvSpPr>
          <p:nvPr/>
        </p:nvSpPr>
        <p:spPr bwMode="auto">
          <a:xfrm>
            <a:off x="6732588" y="144462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graphicFrame>
        <p:nvGraphicFramePr>
          <p:cNvPr id="102498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710066"/>
              </p:ext>
            </p:extLst>
          </p:nvPr>
        </p:nvGraphicFramePr>
        <p:xfrm>
          <a:off x="7453313" y="379413"/>
          <a:ext cx="14430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18" name="Chrom Merge" r:id="rId58" imgW="6095880" imgH="4064040" progId="ChromMerge">
                  <p:embed/>
                </p:oleObj>
              </mc:Choice>
              <mc:Fallback>
                <p:oleObj name="Chrom Merge" r:id="rId58" imgW="6095880" imgH="4064040" progId="ChromMerge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379413"/>
                        <a:ext cx="144303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8" name="Text Box 185"/>
          <p:cNvSpPr txBox="1">
            <a:spLocks noChangeArrowheads="1"/>
          </p:cNvSpPr>
          <p:nvPr/>
        </p:nvSpPr>
        <p:spPr bwMode="auto">
          <a:xfrm>
            <a:off x="252413" y="3173413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569" name="Text Box 186"/>
          <p:cNvSpPr txBox="1">
            <a:spLocks noChangeArrowheads="1"/>
          </p:cNvSpPr>
          <p:nvPr/>
        </p:nvSpPr>
        <p:spPr bwMode="auto">
          <a:xfrm>
            <a:off x="395288" y="2452688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570" name="Text Box 187"/>
          <p:cNvSpPr txBox="1">
            <a:spLocks noChangeArrowheads="1"/>
          </p:cNvSpPr>
          <p:nvPr/>
        </p:nvSpPr>
        <p:spPr bwMode="auto">
          <a:xfrm>
            <a:off x="754063" y="3028950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2571" name="Text Box 188"/>
          <p:cNvSpPr txBox="1">
            <a:spLocks noChangeArrowheads="1"/>
          </p:cNvSpPr>
          <p:nvPr/>
        </p:nvSpPr>
        <p:spPr bwMode="auto">
          <a:xfrm>
            <a:off x="468313" y="2708275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2572" name="Text Box 189"/>
          <p:cNvSpPr txBox="1">
            <a:spLocks noChangeArrowheads="1"/>
          </p:cNvSpPr>
          <p:nvPr/>
        </p:nvSpPr>
        <p:spPr bwMode="auto">
          <a:xfrm>
            <a:off x="609600" y="2884488"/>
            <a:ext cx="217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2573" name="Text Box 190"/>
          <p:cNvSpPr txBox="1">
            <a:spLocks noChangeArrowheads="1"/>
          </p:cNvSpPr>
          <p:nvPr/>
        </p:nvSpPr>
        <p:spPr bwMode="auto">
          <a:xfrm>
            <a:off x="1041400" y="310038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02574" name="Text Box 191"/>
          <p:cNvSpPr txBox="1">
            <a:spLocks noChangeArrowheads="1"/>
          </p:cNvSpPr>
          <p:nvPr/>
        </p:nvSpPr>
        <p:spPr bwMode="auto">
          <a:xfrm>
            <a:off x="1693863" y="249237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575" name="Text Box 192"/>
          <p:cNvSpPr txBox="1">
            <a:spLocks noChangeArrowheads="1"/>
          </p:cNvSpPr>
          <p:nvPr/>
        </p:nvSpPr>
        <p:spPr bwMode="auto">
          <a:xfrm>
            <a:off x="1763713" y="2308225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576" name="Text Box 193"/>
          <p:cNvSpPr txBox="1">
            <a:spLocks noChangeArrowheads="1"/>
          </p:cNvSpPr>
          <p:nvPr/>
        </p:nvSpPr>
        <p:spPr bwMode="auto">
          <a:xfrm>
            <a:off x="2411413" y="321310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2577" name="Text Box 194"/>
          <p:cNvSpPr txBox="1">
            <a:spLocks noChangeArrowheads="1"/>
          </p:cNvSpPr>
          <p:nvPr/>
        </p:nvSpPr>
        <p:spPr bwMode="auto">
          <a:xfrm>
            <a:off x="1909763" y="3141663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2578" name="Text Box 195"/>
          <p:cNvSpPr txBox="1">
            <a:spLocks noChangeArrowheads="1"/>
          </p:cNvSpPr>
          <p:nvPr/>
        </p:nvSpPr>
        <p:spPr bwMode="auto">
          <a:xfrm>
            <a:off x="2051050" y="2781300"/>
            <a:ext cx="217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2579" name="Text Box 196"/>
          <p:cNvSpPr txBox="1">
            <a:spLocks noChangeArrowheads="1"/>
          </p:cNvSpPr>
          <p:nvPr/>
        </p:nvSpPr>
        <p:spPr bwMode="auto">
          <a:xfrm>
            <a:off x="252413" y="475773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580" name="Text Box 197"/>
          <p:cNvSpPr txBox="1">
            <a:spLocks noChangeArrowheads="1"/>
          </p:cNvSpPr>
          <p:nvPr/>
        </p:nvSpPr>
        <p:spPr bwMode="auto">
          <a:xfrm>
            <a:off x="323850" y="400526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581" name="Text Box 198"/>
          <p:cNvSpPr txBox="1">
            <a:spLocks noChangeArrowheads="1"/>
          </p:cNvSpPr>
          <p:nvPr/>
        </p:nvSpPr>
        <p:spPr bwMode="auto">
          <a:xfrm>
            <a:off x="538163" y="4437063"/>
            <a:ext cx="217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2582" name="Text Box 199"/>
          <p:cNvSpPr txBox="1">
            <a:spLocks noChangeArrowheads="1"/>
          </p:cNvSpPr>
          <p:nvPr/>
        </p:nvSpPr>
        <p:spPr bwMode="auto">
          <a:xfrm>
            <a:off x="398463" y="4108450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2583" name="Text Box 200"/>
          <p:cNvSpPr txBox="1">
            <a:spLocks noChangeArrowheads="1"/>
          </p:cNvSpPr>
          <p:nvPr/>
        </p:nvSpPr>
        <p:spPr bwMode="auto">
          <a:xfrm>
            <a:off x="468313" y="4292600"/>
            <a:ext cx="217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2584" name="Text Box 201"/>
          <p:cNvSpPr txBox="1">
            <a:spLocks noChangeArrowheads="1"/>
          </p:cNvSpPr>
          <p:nvPr/>
        </p:nvSpPr>
        <p:spPr bwMode="auto">
          <a:xfrm>
            <a:off x="611188" y="458152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02585" name="Text Box 202"/>
          <p:cNvSpPr txBox="1">
            <a:spLocks noChangeArrowheads="1"/>
          </p:cNvSpPr>
          <p:nvPr/>
        </p:nvSpPr>
        <p:spPr bwMode="auto">
          <a:xfrm>
            <a:off x="1693863" y="4076700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586" name="Text Box 203"/>
          <p:cNvSpPr txBox="1">
            <a:spLocks noChangeArrowheads="1"/>
          </p:cNvSpPr>
          <p:nvPr/>
        </p:nvSpPr>
        <p:spPr bwMode="auto">
          <a:xfrm>
            <a:off x="1763713" y="3860800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587" name="Text Box 204"/>
          <p:cNvSpPr txBox="1">
            <a:spLocks noChangeArrowheads="1"/>
          </p:cNvSpPr>
          <p:nvPr/>
        </p:nvSpPr>
        <p:spPr bwMode="auto">
          <a:xfrm>
            <a:off x="2052638" y="458152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2588" name="Text Box 205"/>
          <p:cNvSpPr txBox="1">
            <a:spLocks noChangeArrowheads="1"/>
          </p:cNvSpPr>
          <p:nvPr/>
        </p:nvSpPr>
        <p:spPr bwMode="auto">
          <a:xfrm>
            <a:off x="1909763" y="4684713"/>
            <a:ext cx="212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2589" name="Text Box 206"/>
          <p:cNvSpPr txBox="1">
            <a:spLocks noChangeArrowheads="1"/>
          </p:cNvSpPr>
          <p:nvPr/>
        </p:nvSpPr>
        <p:spPr bwMode="auto">
          <a:xfrm>
            <a:off x="1909763" y="4181475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2590" name="Text Box 207"/>
          <p:cNvSpPr txBox="1">
            <a:spLocks noChangeArrowheads="1"/>
          </p:cNvSpPr>
          <p:nvPr/>
        </p:nvSpPr>
        <p:spPr bwMode="auto">
          <a:xfrm>
            <a:off x="4787900" y="3141663"/>
            <a:ext cx="2873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591" name="Text Box 208"/>
          <p:cNvSpPr txBox="1">
            <a:spLocks noChangeArrowheads="1"/>
          </p:cNvSpPr>
          <p:nvPr/>
        </p:nvSpPr>
        <p:spPr bwMode="auto">
          <a:xfrm>
            <a:off x="5078413" y="249237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592" name="Text Box 209"/>
          <p:cNvSpPr txBox="1">
            <a:spLocks noChangeArrowheads="1"/>
          </p:cNvSpPr>
          <p:nvPr/>
        </p:nvSpPr>
        <p:spPr bwMode="auto">
          <a:xfrm>
            <a:off x="5364163" y="310038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2593" name="Text Box 210"/>
          <p:cNvSpPr txBox="1">
            <a:spLocks noChangeArrowheads="1"/>
          </p:cNvSpPr>
          <p:nvPr/>
        </p:nvSpPr>
        <p:spPr bwMode="auto">
          <a:xfrm>
            <a:off x="1693863" y="5589588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594" name="Text Box 211"/>
          <p:cNvSpPr txBox="1">
            <a:spLocks noChangeArrowheads="1"/>
          </p:cNvSpPr>
          <p:nvPr/>
        </p:nvSpPr>
        <p:spPr bwMode="auto">
          <a:xfrm>
            <a:off x="1836738" y="5621338"/>
            <a:ext cx="2143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595" name="Text Box 212"/>
          <p:cNvSpPr txBox="1">
            <a:spLocks noChangeArrowheads="1"/>
          </p:cNvSpPr>
          <p:nvPr/>
        </p:nvSpPr>
        <p:spPr bwMode="auto">
          <a:xfrm>
            <a:off x="2411413" y="634047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2596" name="Text Box 213"/>
          <p:cNvSpPr txBox="1">
            <a:spLocks noChangeArrowheads="1"/>
          </p:cNvSpPr>
          <p:nvPr/>
        </p:nvSpPr>
        <p:spPr bwMode="auto">
          <a:xfrm>
            <a:off x="1979613" y="630872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2597" name="Text Box 214"/>
          <p:cNvSpPr txBox="1">
            <a:spLocks noChangeArrowheads="1"/>
          </p:cNvSpPr>
          <p:nvPr/>
        </p:nvSpPr>
        <p:spPr bwMode="auto">
          <a:xfrm>
            <a:off x="2125663" y="5981700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2598" name="Text Box 215"/>
          <p:cNvSpPr txBox="1">
            <a:spLocks noChangeArrowheads="1"/>
          </p:cNvSpPr>
          <p:nvPr/>
        </p:nvSpPr>
        <p:spPr bwMode="auto">
          <a:xfrm>
            <a:off x="5651500" y="641350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599" name="Text Box 216"/>
          <p:cNvSpPr txBox="1">
            <a:spLocks noChangeArrowheads="1"/>
          </p:cNvSpPr>
          <p:nvPr/>
        </p:nvSpPr>
        <p:spPr bwMode="auto">
          <a:xfrm>
            <a:off x="5003800" y="569277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600" name="Text Box 217"/>
          <p:cNvSpPr txBox="1">
            <a:spLocks noChangeArrowheads="1"/>
          </p:cNvSpPr>
          <p:nvPr/>
        </p:nvSpPr>
        <p:spPr bwMode="auto">
          <a:xfrm>
            <a:off x="5221288" y="630872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2601" name="Text Box 218"/>
          <p:cNvSpPr txBox="1">
            <a:spLocks noChangeArrowheads="1"/>
          </p:cNvSpPr>
          <p:nvPr/>
        </p:nvSpPr>
        <p:spPr bwMode="auto">
          <a:xfrm>
            <a:off x="3276600" y="2420938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602" name="Text Box 219"/>
          <p:cNvSpPr txBox="1">
            <a:spLocks noChangeArrowheads="1"/>
          </p:cNvSpPr>
          <p:nvPr/>
        </p:nvSpPr>
        <p:spPr bwMode="auto">
          <a:xfrm>
            <a:off x="3421063" y="242093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603" name="Text Box 220"/>
          <p:cNvSpPr txBox="1">
            <a:spLocks noChangeArrowheads="1"/>
          </p:cNvSpPr>
          <p:nvPr/>
        </p:nvSpPr>
        <p:spPr bwMode="auto">
          <a:xfrm>
            <a:off x="3636963" y="299720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2604" name="Text Box 221"/>
          <p:cNvSpPr txBox="1">
            <a:spLocks noChangeArrowheads="1"/>
          </p:cNvSpPr>
          <p:nvPr/>
        </p:nvSpPr>
        <p:spPr bwMode="auto">
          <a:xfrm>
            <a:off x="3492500" y="270827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2605" name="Text Box 222"/>
          <p:cNvSpPr txBox="1">
            <a:spLocks noChangeArrowheads="1"/>
          </p:cNvSpPr>
          <p:nvPr/>
        </p:nvSpPr>
        <p:spPr bwMode="auto">
          <a:xfrm>
            <a:off x="3924300" y="306863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2606" name="Text Box 223"/>
          <p:cNvSpPr txBox="1">
            <a:spLocks noChangeArrowheads="1"/>
          </p:cNvSpPr>
          <p:nvPr/>
        </p:nvSpPr>
        <p:spPr bwMode="auto">
          <a:xfrm>
            <a:off x="3852863" y="2247255"/>
            <a:ext cx="719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 and 4 eluting reversely</a:t>
            </a:r>
            <a:endParaRPr lang="ja-JP" altLang="en-US" sz="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11" name="Text Box 229"/>
          <p:cNvSpPr txBox="1">
            <a:spLocks noChangeArrowheads="1"/>
          </p:cNvSpPr>
          <p:nvPr/>
        </p:nvSpPr>
        <p:spPr bwMode="auto">
          <a:xfrm>
            <a:off x="252413" y="6340475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2612" name="Text Box 230"/>
          <p:cNvSpPr txBox="1">
            <a:spLocks noChangeArrowheads="1"/>
          </p:cNvSpPr>
          <p:nvPr/>
        </p:nvSpPr>
        <p:spPr bwMode="auto">
          <a:xfrm>
            <a:off x="395288" y="5589588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2613" name="Text Box 231"/>
          <p:cNvSpPr txBox="1">
            <a:spLocks noChangeArrowheads="1"/>
          </p:cNvSpPr>
          <p:nvPr/>
        </p:nvSpPr>
        <p:spPr bwMode="auto">
          <a:xfrm>
            <a:off x="754063" y="6165850"/>
            <a:ext cx="217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2614" name="Text Box 232"/>
          <p:cNvSpPr txBox="1">
            <a:spLocks noChangeArrowheads="1"/>
          </p:cNvSpPr>
          <p:nvPr/>
        </p:nvSpPr>
        <p:spPr bwMode="auto">
          <a:xfrm>
            <a:off x="471488" y="5837238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2615" name="Text Box 233"/>
          <p:cNvSpPr txBox="1">
            <a:spLocks noChangeArrowheads="1"/>
          </p:cNvSpPr>
          <p:nvPr/>
        </p:nvSpPr>
        <p:spPr bwMode="auto">
          <a:xfrm>
            <a:off x="609600" y="6053138"/>
            <a:ext cx="217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2616" name="Text Box 234"/>
          <p:cNvSpPr txBox="1">
            <a:spLocks noChangeArrowheads="1"/>
          </p:cNvSpPr>
          <p:nvPr/>
        </p:nvSpPr>
        <p:spPr bwMode="auto">
          <a:xfrm>
            <a:off x="971550" y="623728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02617" name="AutoShape 236"/>
          <p:cNvSpPr>
            <a:spLocks noChangeArrowheads="1"/>
          </p:cNvSpPr>
          <p:nvPr/>
        </p:nvSpPr>
        <p:spPr bwMode="auto">
          <a:xfrm>
            <a:off x="8101013" y="6092825"/>
            <a:ext cx="146050" cy="215900"/>
          </a:xfrm>
          <a:prstGeom prst="downArrow">
            <a:avLst>
              <a:gd name="adj1" fmla="val 49454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18" name="AutoShape 237"/>
          <p:cNvSpPr>
            <a:spLocks noChangeArrowheads="1"/>
          </p:cNvSpPr>
          <p:nvPr/>
        </p:nvSpPr>
        <p:spPr bwMode="auto">
          <a:xfrm>
            <a:off x="8101013" y="2924175"/>
            <a:ext cx="146050" cy="215900"/>
          </a:xfrm>
          <a:prstGeom prst="downArrow">
            <a:avLst>
              <a:gd name="adj1" fmla="val 49454"/>
              <a:gd name="adj2" fmla="val 698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19" name="AutoShape 238"/>
          <p:cNvSpPr>
            <a:spLocks noChangeArrowheads="1"/>
          </p:cNvSpPr>
          <p:nvPr/>
        </p:nvSpPr>
        <p:spPr bwMode="auto">
          <a:xfrm>
            <a:off x="8101013" y="4508500"/>
            <a:ext cx="146050" cy="215900"/>
          </a:xfrm>
          <a:prstGeom prst="downArrow">
            <a:avLst>
              <a:gd name="adj1" fmla="val 49454"/>
              <a:gd name="adj2" fmla="val 698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20" name="Line 239"/>
          <p:cNvSpPr>
            <a:spLocks noChangeShapeType="1"/>
          </p:cNvSpPr>
          <p:nvPr/>
        </p:nvSpPr>
        <p:spPr bwMode="auto">
          <a:xfrm flipH="1">
            <a:off x="2555875" y="3070225"/>
            <a:ext cx="133350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21" name="Rectangle 240"/>
          <p:cNvSpPr>
            <a:spLocks noChangeArrowheads="1"/>
          </p:cNvSpPr>
          <p:nvPr/>
        </p:nvSpPr>
        <p:spPr bwMode="auto">
          <a:xfrm>
            <a:off x="2262190" y="2882900"/>
            <a:ext cx="7873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600">
                <a:latin typeface="Calibri" pitchFamily="34" charset="0"/>
                <a:cs typeface="Calibri" pitchFamily="34" charset="0"/>
              </a:rPr>
              <a:t>Dextromethorphan</a:t>
            </a:r>
          </a:p>
        </p:txBody>
      </p:sp>
      <p:sp>
        <p:nvSpPr>
          <p:cNvPr id="102622" name="Line 241"/>
          <p:cNvSpPr>
            <a:spLocks noChangeShapeType="1"/>
          </p:cNvSpPr>
          <p:nvPr/>
        </p:nvSpPr>
        <p:spPr bwMode="auto">
          <a:xfrm flipH="1">
            <a:off x="2555875" y="6238875"/>
            <a:ext cx="1444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23" name="Rectangle 242"/>
          <p:cNvSpPr>
            <a:spLocks noChangeArrowheads="1"/>
          </p:cNvSpPr>
          <p:nvPr/>
        </p:nvSpPr>
        <p:spPr bwMode="auto">
          <a:xfrm>
            <a:off x="2349502" y="6049963"/>
            <a:ext cx="7873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600">
                <a:latin typeface="Calibri" pitchFamily="34" charset="0"/>
                <a:cs typeface="Calibri" pitchFamily="34" charset="0"/>
              </a:rPr>
              <a:t>Dextromethorphan</a:t>
            </a:r>
          </a:p>
        </p:txBody>
      </p:sp>
      <p:sp>
        <p:nvSpPr>
          <p:cNvPr id="102624" name="Text Box 243"/>
          <p:cNvSpPr txBox="1">
            <a:spLocks noChangeArrowheads="1"/>
          </p:cNvSpPr>
          <p:nvPr/>
        </p:nvSpPr>
        <p:spPr bwMode="auto">
          <a:xfrm>
            <a:off x="3924300" y="2708275"/>
            <a:ext cx="647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Clemastine</a:t>
            </a:r>
          </a:p>
        </p:txBody>
      </p:sp>
      <p:sp>
        <p:nvSpPr>
          <p:cNvPr id="102625" name="Line 244"/>
          <p:cNvSpPr>
            <a:spLocks noChangeShapeType="1"/>
          </p:cNvSpPr>
          <p:nvPr/>
        </p:nvSpPr>
        <p:spPr bwMode="auto">
          <a:xfrm flipH="1">
            <a:off x="4067175" y="2924175"/>
            <a:ext cx="144463" cy="144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26" name="Line 245"/>
          <p:cNvSpPr>
            <a:spLocks noChangeShapeType="1"/>
          </p:cNvSpPr>
          <p:nvPr/>
        </p:nvSpPr>
        <p:spPr bwMode="auto">
          <a:xfrm>
            <a:off x="6731000" y="2925763"/>
            <a:ext cx="144463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27" name="Text Box 246"/>
          <p:cNvSpPr txBox="1">
            <a:spLocks noChangeArrowheads="1"/>
          </p:cNvSpPr>
          <p:nvPr/>
        </p:nvSpPr>
        <p:spPr bwMode="auto">
          <a:xfrm>
            <a:off x="6372225" y="2601913"/>
            <a:ext cx="6477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Hinokitiol</a:t>
            </a:r>
            <a:endParaRPr lang="en-US" altLang="ja-JP" sz="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 No peak</a:t>
            </a:r>
            <a:endParaRPr lang="ja-JP" altLang="en-US" sz="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28" name="Oval 247"/>
          <p:cNvSpPr>
            <a:spLocks noChangeArrowheads="1"/>
          </p:cNvSpPr>
          <p:nvPr/>
        </p:nvSpPr>
        <p:spPr bwMode="auto">
          <a:xfrm>
            <a:off x="6731000" y="2997200"/>
            <a:ext cx="288925" cy="504825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29" name="Line 248"/>
          <p:cNvSpPr>
            <a:spLocks noChangeShapeType="1"/>
          </p:cNvSpPr>
          <p:nvPr/>
        </p:nvSpPr>
        <p:spPr bwMode="auto">
          <a:xfrm>
            <a:off x="6731000" y="4508500"/>
            <a:ext cx="144463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31" name="Oval 250"/>
          <p:cNvSpPr>
            <a:spLocks noChangeArrowheads="1"/>
          </p:cNvSpPr>
          <p:nvPr/>
        </p:nvSpPr>
        <p:spPr bwMode="auto">
          <a:xfrm>
            <a:off x="6731000" y="4579938"/>
            <a:ext cx="288925" cy="504825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32" name="Line 251"/>
          <p:cNvSpPr>
            <a:spLocks noChangeShapeType="1"/>
          </p:cNvSpPr>
          <p:nvPr/>
        </p:nvSpPr>
        <p:spPr bwMode="auto">
          <a:xfrm>
            <a:off x="6804025" y="6092825"/>
            <a:ext cx="144463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34" name="Oval 253"/>
          <p:cNvSpPr>
            <a:spLocks noChangeArrowheads="1"/>
          </p:cNvSpPr>
          <p:nvPr/>
        </p:nvSpPr>
        <p:spPr bwMode="auto">
          <a:xfrm>
            <a:off x="6804025" y="6164263"/>
            <a:ext cx="288925" cy="504825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35" name="Text Box 254"/>
          <p:cNvSpPr txBox="1">
            <a:spLocks noChangeArrowheads="1"/>
          </p:cNvSpPr>
          <p:nvPr/>
        </p:nvSpPr>
        <p:spPr bwMode="auto">
          <a:xfrm>
            <a:off x="3924300" y="5948363"/>
            <a:ext cx="647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Clemastine</a:t>
            </a:r>
          </a:p>
        </p:txBody>
      </p:sp>
      <p:sp>
        <p:nvSpPr>
          <p:cNvPr id="102636" name="Line 255"/>
          <p:cNvSpPr>
            <a:spLocks noChangeShapeType="1"/>
          </p:cNvSpPr>
          <p:nvPr/>
        </p:nvSpPr>
        <p:spPr bwMode="auto">
          <a:xfrm flipH="1">
            <a:off x="4067175" y="6164263"/>
            <a:ext cx="144463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37" name="Line 256"/>
          <p:cNvSpPr>
            <a:spLocks noChangeShapeType="1"/>
          </p:cNvSpPr>
          <p:nvPr/>
        </p:nvSpPr>
        <p:spPr bwMode="auto">
          <a:xfrm>
            <a:off x="5578475" y="6219825"/>
            <a:ext cx="144463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38" name="Text Box 257"/>
          <p:cNvSpPr txBox="1">
            <a:spLocks noChangeArrowheads="1"/>
          </p:cNvSpPr>
          <p:nvPr/>
        </p:nvSpPr>
        <p:spPr bwMode="auto">
          <a:xfrm>
            <a:off x="5219700" y="6021388"/>
            <a:ext cx="647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B.B.FCF</a:t>
            </a:r>
          </a:p>
        </p:txBody>
      </p:sp>
      <p:sp>
        <p:nvSpPr>
          <p:cNvPr id="102639" name="Line 258"/>
          <p:cNvSpPr>
            <a:spLocks noChangeShapeType="1"/>
          </p:cNvSpPr>
          <p:nvPr/>
        </p:nvSpPr>
        <p:spPr bwMode="auto">
          <a:xfrm flipH="1">
            <a:off x="5435600" y="4652963"/>
            <a:ext cx="73025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40" name="Text Box 259"/>
          <p:cNvSpPr txBox="1">
            <a:spLocks noChangeArrowheads="1"/>
          </p:cNvSpPr>
          <p:nvPr/>
        </p:nvSpPr>
        <p:spPr bwMode="auto">
          <a:xfrm>
            <a:off x="5219700" y="4468813"/>
            <a:ext cx="647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B.B.FCF</a:t>
            </a:r>
          </a:p>
        </p:txBody>
      </p:sp>
      <p:sp>
        <p:nvSpPr>
          <p:cNvPr id="102641" name="Text Box 260"/>
          <p:cNvSpPr txBox="1">
            <a:spLocks noChangeArrowheads="1"/>
          </p:cNvSpPr>
          <p:nvPr/>
        </p:nvSpPr>
        <p:spPr bwMode="auto">
          <a:xfrm>
            <a:off x="971550" y="765175"/>
            <a:ext cx="7921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Uracil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</a:t>
            </a:r>
          </a:p>
          <a:p>
            <a:r>
              <a:rPr lang="en-US" altLang="ja-JP" sz="600" dirty="0">
                <a:latin typeface="Calibri" pitchFamily="34" charset="0"/>
                <a:cs typeface="Calibri" pitchFamily="34" charset="0"/>
              </a:rPr>
              <a:t>2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～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Alkylbenzene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>
                <a:latin typeface="Calibri" pitchFamily="34" charset="0"/>
                <a:cs typeface="Calibri" pitchFamily="34" charset="0"/>
              </a:rPr>
              <a:t>(Toluene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～　　　　</a:t>
            </a:r>
            <a:r>
              <a:rPr lang="en-US" altLang="ja-JP" sz="600" i="1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Amylbenzene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42" name="Text Box 261"/>
          <p:cNvSpPr txBox="1">
            <a:spLocks noChangeArrowheads="1"/>
          </p:cNvSpPr>
          <p:nvPr/>
        </p:nvSpPr>
        <p:spPr bwMode="auto">
          <a:xfrm>
            <a:off x="2061263" y="665163"/>
            <a:ext cx="1162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Uracil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Pyridine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endParaRPr lang="en-US" altLang="ja-JP" sz="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Phenol</a:t>
            </a: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Berberine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hydrochloride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Dextromethorphan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43" name="Text Box 262"/>
          <p:cNvSpPr txBox="1">
            <a:spLocks noChangeArrowheads="1"/>
          </p:cNvSpPr>
          <p:nvPr/>
        </p:nvSpPr>
        <p:spPr bwMode="auto">
          <a:xfrm>
            <a:off x="3635375" y="644525"/>
            <a:ext cx="10080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Chlorpheniramine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endParaRPr lang="en-US" altLang="ja-JP" sz="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Triprolidine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Homochlorcyclizine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     </a:t>
            </a:r>
            <a:endParaRPr lang="en-US" altLang="ja-JP" sz="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Hydroxyzine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Clemastine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44" name="Text Box 263"/>
          <p:cNvSpPr txBox="1">
            <a:spLocks noChangeArrowheads="1"/>
          </p:cNvSpPr>
          <p:nvPr/>
        </p:nvSpPr>
        <p:spPr bwMode="auto">
          <a:xfrm>
            <a:off x="5148263" y="644525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Brilliant Blue FCF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Phenol</a:t>
            </a: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Salicylic acid</a:t>
            </a:r>
          </a:p>
        </p:txBody>
      </p:sp>
      <p:sp>
        <p:nvSpPr>
          <p:cNvPr id="102645" name="Text Box 264"/>
          <p:cNvSpPr txBox="1">
            <a:spLocks noChangeArrowheads="1"/>
          </p:cNvSpPr>
          <p:nvPr/>
        </p:nvSpPr>
        <p:spPr bwMode="auto">
          <a:xfrm>
            <a:off x="6875463" y="652463"/>
            <a:ext cx="720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Hinokitiol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46" name="Line 265"/>
          <p:cNvSpPr>
            <a:spLocks noChangeShapeType="1"/>
          </p:cNvSpPr>
          <p:nvPr/>
        </p:nvSpPr>
        <p:spPr bwMode="auto">
          <a:xfrm>
            <a:off x="1116013" y="1341438"/>
            <a:ext cx="0" cy="53276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647" name="Text Box 31"/>
          <p:cNvSpPr txBox="1">
            <a:spLocks noChangeArrowheads="1"/>
          </p:cNvSpPr>
          <p:nvPr/>
        </p:nvSpPr>
        <p:spPr bwMode="auto">
          <a:xfrm>
            <a:off x="252413" y="2133600"/>
            <a:ext cx="1441450" cy="238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Cadenza CD-C18</a:t>
            </a:r>
          </a:p>
        </p:txBody>
      </p:sp>
      <p:sp>
        <p:nvSpPr>
          <p:cNvPr id="102648" name="Text Box 108"/>
          <p:cNvSpPr txBox="1">
            <a:spLocks noChangeArrowheads="1"/>
          </p:cNvSpPr>
          <p:nvPr/>
        </p:nvSpPr>
        <p:spPr bwMode="auto">
          <a:xfrm>
            <a:off x="252413" y="3717925"/>
            <a:ext cx="1441450" cy="2238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>
                <a:latin typeface="Calibri" pitchFamily="34" charset="0"/>
                <a:cs typeface="Calibri" pitchFamily="34" charset="0"/>
              </a:rPr>
              <a:t>Gemini-NX 3u C18 110A</a:t>
            </a:r>
          </a:p>
        </p:txBody>
      </p:sp>
      <p:sp>
        <p:nvSpPr>
          <p:cNvPr id="102649" name="Text Box 124"/>
          <p:cNvSpPr txBox="1">
            <a:spLocks noChangeArrowheads="1"/>
          </p:cNvSpPr>
          <p:nvPr/>
        </p:nvSpPr>
        <p:spPr bwMode="auto">
          <a:xfrm>
            <a:off x="252413" y="5305425"/>
            <a:ext cx="1441450" cy="238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>
                <a:latin typeface="Calibri" pitchFamily="34" charset="0"/>
                <a:cs typeface="Calibri" pitchFamily="34" charset="0"/>
              </a:rPr>
              <a:t>Luna 3u C18(2)</a:t>
            </a:r>
          </a:p>
        </p:txBody>
      </p:sp>
      <p:sp>
        <p:nvSpPr>
          <p:cNvPr id="102651" name="Text Box 217"/>
          <p:cNvSpPr txBox="1">
            <a:spLocks noChangeArrowheads="1"/>
          </p:cNvSpPr>
          <p:nvPr/>
        </p:nvSpPr>
        <p:spPr bwMode="auto">
          <a:xfrm>
            <a:off x="8137401" y="1375465"/>
            <a:ext cx="827087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endParaRPr lang="en-US" altLang="ja-JP" sz="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82.4 %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4" name="Text Box 42"/>
          <p:cNvSpPr txBox="1">
            <a:spLocks noChangeArrowheads="1"/>
          </p:cNvSpPr>
          <p:nvPr/>
        </p:nvSpPr>
        <p:spPr bwMode="auto">
          <a:xfrm>
            <a:off x="179388" y="250825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Hydrophobicity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5" name="Text Box 42"/>
          <p:cNvSpPr txBox="1">
            <a:spLocks noChangeArrowheads="1"/>
          </p:cNvSpPr>
          <p:nvPr/>
        </p:nvSpPr>
        <p:spPr bwMode="auto">
          <a:xfrm>
            <a:off x="161952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Basic Compound Test (1)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6" name="Text Box 42"/>
          <p:cNvSpPr txBox="1">
            <a:spLocks noChangeArrowheads="1"/>
          </p:cNvSpPr>
          <p:nvPr/>
        </p:nvSpPr>
        <p:spPr bwMode="auto">
          <a:xfrm>
            <a:off x="305968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Basic Compound Test (2)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7" name="Text Box 42"/>
          <p:cNvSpPr txBox="1">
            <a:spLocks noChangeArrowheads="1"/>
          </p:cNvSpPr>
          <p:nvPr/>
        </p:nvSpPr>
        <p:spPr bwMode="auto">
          <a:xfrm>
            <a:off x="449984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Acidic Compound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8" name="Text Box 42"/>
          <p:cNvSpPr txBox="1">
            <a:spLocks noChangeArrowheads="1"/>
          </p:cNvSpPr>
          <p:nvPr/>
        </p:nvSpPr>
        <p:spPr bwMode="auto">
          <a:xfrm>
            <a:off x="594000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Chelating Compound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9" name="Text Box 42"/>
          <p:cNvSpPr txBox="1">
            <a:spLocks noChangeArrowheads="1"/>
          </p:cNvSpPr>
          <p:nvPr/>
        </p:nvSpPr>
        <p:spPr bwMode="auto">
          <a:xfrm>
            <a:off x="738016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err="1" smtClean="0">
                <a:latin typeface="Calibri" pitchFamily="34" charset="0"/>
                <a:cs typeface="Calibri" pitchFamily="34" charset="0"/>
              </a:rPr>
              <a:t>Dewetting</a:t>
            </a: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0" name="Text Box 246"/>
          <p:cNvSpPr txBox="1">
            <a:spLocks noChangeArrowheads="1"/>
          </p:cNvSpPr>
          <p:nvPr/>
        </p:nvSpPr>
        <p:spPr bwMode="auto">
          <a:xfrm>
            <a:off x="6372572" y="4186858"/>
            <a:ext cx="6477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Hinokitiol</a:t>
            </a:r>
            <a:endParaRPr lang="en-US" altLang="ja-JP" sz="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 No peak</a:t>
            </a:r>
            <a:endParaRPr lang="ja-JP" altLang="en-US" sz="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1" name="Text Box 223"/>
          <p:cNvSpPr txBox="1">
            <a:spLocks noChangeArrowheads="1"/>
          </p:cNvSpPr>
          <p:nvPr/>
        </p:nvSpPr>
        <p:spPr bwMode="auto">
          <a:xfrm>
            <a:off x="3851920" y="5415607"/>
            <a:ext cx="719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 and 4 eluting reversely</a:t>
            </a:r>
            <a:endParaRPr lang="ja-JP" altLang="en-US" sz="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2" name="Text Box 246"/>
          <p:cNvSpPr txBox="1">
            <a:spLocks noChangeArrowheads="1"/>
          </p:cNvSpPr>
          <p:nvPr/>
        </p:nvSpPr>
        <p:spPr bwMode="auto">
          <a:xfrm>
            <a:off x="6372200" y="5805264"/>
            <a:ext cx="6477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Hinokitiol</a:t>
            </a:r>
            <a:endParaRPr lang="en-US" altLang="ja-JP" sz="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 No peak</a:t>
            </a:r>
            <a:endParaRPr lang="ja-JP" altLang="en-US" sz="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正方形/長方形 185"/>
          <p:cNvSpPr/>
          <p:nvPr/>
        </p:nvSpPr>
        <p:spPr>
          <a:xfrm>
            <a:off x="7429500" y="5429250"/>
            <a:ext cx="1714500" cy="157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445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297340"/>
              </p:ext>
            </p:extLst>
          </p:nvPr>
        </p:nvGraphicFramePr>
        <p:xfrm>
          <a:off x="7453313" y="981075"/>
          <a:ext cx="14414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2" name="Chrom Merge" r:id="rId4" imgW="6095880" imgH="4064040" progId="ChromMerge">
                  <p:embed/>
                </p:oleObj>
              </mc:Choice>
              <mc:Fallback>
                <p:oleObj name="Chrom Merge" r:id="rId4" imgW="6095880" imgH="4064040" progId="ChromMerge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981075"/>
                        <a:ext cx="14414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18454"/>
              </p:ext>
            </p:extLst>
          </p:nvPr>
        </p:nvGraphicFramePr>
        <p:xfrm>
          <a:off x="7453313" y="379413"/>
          <a:ext cx="14430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3" name="Chrom Merge" r:id="rId6" imgW="6095880" imgH="4064040" progId="ChromMerge">
                  <p:embed/>
                </p:oleObj>
              </mc:Choice>
              <mc:Fallback>
                <p:oleObj name="Chrom Merge" r:id="rId6" imgW="6095880" imgH="4064040" progId="ChromMerge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379413"/>
                        <a:ext cx="144303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35" name="Rectangle 21"/>
          <p:cNvSpPr>
            <a:spLocks noChangeArrowheads="1"/>
          </p:cNvSpPr>
          <p:nvPr/>
        </p:nvSpPr>
        <p:spPr bwMode="auto">
          <a:xfrm>
            <a:off x="252413" y="22018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36" name="Rectangle 22"/>
          <p:cNvSpPr>
            <a:spLocks noChangeArrowheads="1"/>
          </p:cNvSpPr>
          <p:nvPr/>
        </p:nvSpPr>
        <p:spPr bwMode="auto">
          <a:xfrm>
            <a:off x="1693863" y="22018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37" name="Rectangle 23"/>
          <p:cNvSpPr>
            <a:spLocks noChangeArrowheads="1"/>
          </p:cNvSpPr>
          <p:nvPr/>
        </p:nvSpPr>
        <p:spPr bwMode="auto">
          <a:xfrm>
            <a:off x="3130550" y="22018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38" name="Rectangle 24"/>
          <p:cNvSpPr>
            <a:spLocks noChangeArrowheads="1"/>
          </p:cNvSpPr>
          <p:nvPr/>
        </p:nvSpPr>
        <p:spPr bwMode="auto">
          <a:xfrm>
            <a:off x="6011863" y="22018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39" name="Rectangle 25"/>
          <p:cNvSpPr>
            <a:spLocks noChangeArrowheads="1"/>
          </p:cNvSpPr>
          <p:nvPr/>
        </p:nvSpPr>
        <p:spPr bwMode="auto">
          <a:xfrm>
            <a:off x="4572000" y="22018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40" name="Rectangle 26"/>
          <p:cNvSpPr>
            <a:spLocks noChangeArrowheads="1"/>
          </p:cNvSpPr>
          <p:nvPr/>
        </p:nvSpPr>
        <p:spPr bwMode="auto">
          <a:xfrm>
            <a:off x="7453313" y="22018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4465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664827"/>
              </p:ext>
            </p:extLst>
          </p:nvPr>
        </p:nvGraphicFramePr>
        <p:xfrm>
          <a:off x="252413" y="2417763"/>
          <a:ext cx="14414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4" name="Chrom Merge" r:id="rId8" imgW="6095880" imgH="4064040" progId="ChromMerge">
                  <p:embed/>
                </p:oleObj>
              </mc:Choice>
              <mc:Fallback>
                <p:oleObj name="Chrom Merge" r:id="rId8" imgW="6095880" imgH="4064040" progId="ChromMerge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417763"/>
                        <a:ext cx="144145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45088"/>
              </p:ext>
            </p:extLst>
          </p:nvPr>
        </p:nvGraphicFramePr>
        <p:xfrm>
          <a:off x="1693863" y="2417763"/>
          <a:ext cx="14382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5" name="Chrom Merge" r:id="rId10" imgW="6095880" imgH="4064040" progId="ChromMerge">
                  <p:embed/>
                </p:oleObj>
              </mc:Choice>
              <mc:Fallback>
                <p:oleObj name="Chrom Merge" r:id="rId10" imgW="6095880" imgH="4064040" progId="ChromMerge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2417763"/>
                        <a:ext cx="1438275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47" name="Rectangle 55"/>
          <p:cNvSpPr>
            <a:spLocks noChangeArrowheads="1"/>
          </p:cNvSpPr>
          <p:nvPr/>
        </p:nvSpPr>
        <p:spPr bwMode="auto">
          <a:xfrm>
            <a:off x="252413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48" name="Rectangle 56"/>
          <p:cNvSpPr>
            <a:spLocks noChangeArrowheads="1"/>
          </p:cNvSpPr>
          <p:nvPr/>
        </p:nvSpPr>
        <p:spPr bwMode="auto">
          <a:xfrm>
            <a:off x="1693863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49" name="Rectangle 57"/>
          <p:cNvSpPr>
            <a:spLocks noChangeArrowheads="1"/>
          </p:cNvSpPr>
          <p:nvPr/>
        </p:nvSpPr>
        <p:spPr bwMode="auto">
          <a:xfrm>
            <a:off x="3130550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50" name="Rectangle 58"/>
          <p:cNvSpPr>
            <a:spLocks noChangeArrowheads="1"/>
          </p:cNvSpPr>
          <p:nvPr/>
        </p:nvSpPr>
        <p:spPr bwMode="auto">
          <a:xfrm>
            <a:off x="4572000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51" name="Rectangle 59"/>
          <p:cNvSpPr>
            <a:spLocks noChangeArrowheads="1"/>
          </p:cNvSpPr>
          <p:nvPr/>
        </p:nvSpPr>
        <p:spPr bwMode="auto">
          <a:xfrm>
            <a:off x="7453313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52" name="Rectangle 60"/>
          <p:cNvSpPr>
            <a:spLocks noChangeArrowheads="1"/>
          </p:cNvSpPr>
          <p:nvPr/>
        </p:nvSpPr>
        <p:spPr bwMode="auto">
          <a:xfrm>
            <a:off x="6011863" y="622300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44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103338"/>
              </p:ext>
            </p:extLst>
          </p:nvPr>
        </p:nvGraphicFramePr>
        <p:xfrm>
          <a:off x="1690688" y="763588"/>
          <a:ext cx="144145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6" name="Chrom Merge" r:id="rId12" imgW="6095880" imgH="4064040" progId="ChromMerge">
                  <p:embed/>
                </p:oleObj>
              </mc:Choice>
              <mc:Fallback>
                <p:oleObj name="Chrom Merge" r:id="rId12" imgW="6095880" imgH="4064040" progId="ChromMerge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763588"/>
                        <a:ext cx="1441450" cy="129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4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382987"/>
              </p:ext>
            </p:extLst>
          </p:nvPr>
        </p:nvGraphicFramePr>
        <p:xfrm>
          <a:off x="252413" y="765175"/>
          <a:ext cx="14414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7" name="Chrom Merge" r:id="rId14" imgW="6095880" imgH="4064040" progId="ChromMerge">
                  <p:embed/>
                </p:oleObj>
              </mc:Choice>
              <mc:Fallback>
                <p:oleObj name="Chrom Merge" r:id="rId14" imgW="6095880" imgH="4064040" progId="ChromMerge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765175"/>
                        <a:ext cx="14414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53" name="Text Box 63"/>
          <p:cNvSpPr txBox="1">
            <a:spLocks noChangeArrowheads="1"/>
          </p:cNvSpPr>
          <p:nvPr/>
        </p:nvSpPr>
        <p:spPr bwMode="auto">
          <a:xfrm>
            <a:off x="252413" y="477838"/>
            <a:ext cx="1441450" cy="2841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InertSustain C18</a:t>
            </a:r>
          </a:p>
        </p:txBody>
      </p:sp>
      <p:graphicFrame>
        <p:nvGraphicFramePr>
          <p:cNvPr id="104476" name="Objec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431007"/>
              </p:ext>
            </p:extLst>
          </p:nvPr>
        </p:nvGraphicFramePr>
        <p:xfrm>
          <a:off x="3132138" y="765175"/>
          <a:ext cx="14398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8" name="Chrom Merge" r:id="rId16" imgW="6095880" imgH="4064040" progId="ChromMerge">
                  <p:embed/>
                </p:oleObj>
              </mc:Choice>
              <mc:Fallback>
                <p:oleObj name="Chrom Merge" r:id="rId16" imgW="6095880" imgH="4064040" progId="ChromMerge">
                  <p:embed/>
                  <p:pic>
                    <p:nvPicPr>
                      <p:cNvPr id="0" name="Object 55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765175"/>
                        <a:ext cx="143986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54" name="AutoShape 68"/>
          <p:cNvSpPr>
            <a:spLocks noChangeArrowheads="1"/>
          </p:cNvSpPr>
          <p:nvPr/>
        </p:nvSpPr>
        <p:spPr bwMode="auto">
          <a:xfrm>
            <a:off x="8101013" y="1341438"/>
            <a:ext cx="146050" cy="215900"/>
          </a:xfrm>
          <a:prstGeom prst="downArrow">
            <a:avLst>
              <a:gd name="adj1" fmla="val 49454"/>
              <a:gd name="adj2" fmla="val 698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4478" name="Objec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589329"/>
              </p:ext>
            </p:extLst>
          </p:nvPr>
        </p:nvGraphicFramePr>
        <p:xfrm>
          <a:off x="3132138" y="2417763"/>
          <a:ext cx="143986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9" name="Chrom Merge" r:id="rId18" imgW="6095880" imgH="4064040" progId="ChromMerge">
                  <p:embed/>
                </p:oleObj>
              </mc:Choice>
              <mc:Fallback>
                <p:oleObj name="Chrom Merge" r:id="rId18" imgW="6095880" imgH="4064040" progId="ChromMerge">
                  <p:embed/>
                  <p:pic>
                    <p:nvPicPr>
                      <p:cNvPr id="0" name="Object 53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417763"/>
                        <a:ext cx="1439862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867536"/>
              </p:ext>
            </p:extLst>
          </p:nvPr>
        </p:nvGraphicFramePr>
        <p:xfrm>
          <a:off x="4568825" y="268128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10" name="Chrom Merge" r:id="rId20" imgW="6095880" imgH="4064040" progId="ChromMerge">
                  <p:embed/>
                </p:oleObj>
              </mc:Choice>
              <mc:Fallback>
                <p:oleObj name="Chrom Merge" r:id="rId20" imgW="6095880" imgH="4064040" progId="ChromMerge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268128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587927"/>
              </p:ext>
            </p:extLst>
          </p:nvPr>
        </p:nvGraphicFramePr>
        <p:xfrm>
          <a:off x="4568825" y="110013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11" name="Chrom Merge" r:id="rId22" imgW="6095880" imgH="4064040" progId="ChromMerge">
                  <p:embed/>
                </p:oleObj>
              </mc:Choice>
              <mc:Fallback>
                <p:oleObj name="Chrom Merge" r:id="rId22" imgW="6095880" imgH="4064040" progId="ChromMerge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110013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906652"/>
              </p:ext>
            </p:extLst>
          </p:nvPr>
        </p:nvGraphicFramePr>
        <p:xfrm>
          <a:off x="6010275" y="110013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12" name="Chrom Merge" r:id="rId24" imgW="6095880" imgH="4064040" progId="ChromMerge">
                  <p:embed/>
                </p:oleObj>
              </mc:Choice>
              <mc:Fallback>
                <p:oleObj name="Chrom Merge" r:id="rId24" imgW="6095880" imgH="4064040" progId="ChromMerge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110013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2" name="Object 10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294754"/>
              </p:ext>
            </p:extLst>
          </p:nvPr>
        </p:nvGraphicFramePr>
        <p:xfrm>
          <a:off x="6010275" y="268128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13" name="Chrom Merge" r:id="rId26" imgW="6095880" imgH="4064040" progId="ChromMerge">
                  <p:embed/>
                </p:oleObj>
              </mc:Choice>
              <mc:Fallback>
                <p:oleObj name="Chrom Merge" r:id="rId26" imgW="6095880" imgH="4064040" progId="ChromMerge">
                  <p:embed/>
                  <p:pic>
                    <p:nvPicPr>
                      <p:cNvPr id="0" name="Object 10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268128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56" name="Text Box 91"/>
          <p:cNvSpPr txBox="1">
            <a:spLocks noChangeArrowheads="1"/>
          </p:cNvSpPr>
          <p:nvPr/>
        </p:nvSpPr>
        <p:spPr bwMode="auto">
          <a:xfrm>
            <a:off x="3276600" y="86836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557" name="Text Box 92"/>
          <p:cNvSpPr txBox="1">
            <a:spLocks noChangeArrowheads="1"/>
          </p:cNvSpPr>
          <p:nvPr/>
        </p:nvSpPr>
        <p:spPr bwMode="auto">
          <a:xfrm>
            <a:off x="3351213" y="79692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558" name="Text Box 93"/>
          <p:cNvSpPr txBox="1">
            <a:spLocks noChangeArrowheads="1"/>
          </p:cNvSpPr>
          <p:nvPr/>
        </p:nvSpPr>
        <p:spPr bwMode="auto">
          <a:xfrm>
            <a:off x="3421063" y="1012825"/>
            <a:ext cx="358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3,4</a:t>
            </a:r>
          </a:p>
        </p:txBody>
      </p:sp>
      <p:sp>
        <p:nvSpPr>
          <p:cNvPr id="104559" name="Text Box 95"/>
          <p:cNvSpPr txBox="1">
            <a:spLocks noChangeArrowheads="1"/>
          </p:cNvSpPr>
          <p:nvPr/>
        </p:nvSpPr>
        <p:spPr bwMode="auto">
          <a:xfrm>
            <a:off x="3636963" y="13731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4560" name="Rectangle 101"/>
          <p:cNvSpPr>
            <a:spLocks noChangeArrowheads="1"/>
          </p:cNvSpPr>
          <p:nvPr/>
        </p:nvSpPr>
        <p:spPr bwMode="auto">
          <a:xfrm>
            <a:off x="252413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61" name="Rectangle 102"/>
          <p:cNvSpPr>
            <a:spLocks noChangeArrowheads="1"/>
          </p:cNvSpPr>
          <p:nvPr/>
        </p:nvSpPr>
        <p:spPr bwMode="auto">
          <a:xfrm>
            <a:off x="1693863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62" name="Rectangle 103"/>
          <p:cNvSpPr>
            <a:spLocks noChangeArrowheads="1"/>
          </p:cNvSpPr>
          <p:nvPr/>
        </p:nvSpPr>
        <p:spPr bwMode="auto">
          <a:xfrm>
            <a:off x="3130550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63" name="Rectangle 104"/>
          <p:cNvSpPr>
            <a:spLocks noChangeArrowheads="1"/>
          </p:cNvSpPr>
          <p:nvPr/>
        </p:nvSpPr>
        <p:spPr bwMode="auto">
          <a:xfrm>
            <a:off x="6011863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64" name="Rectangle 105"/>
          <p:cNvSpPr>
            <a:spLocks noChangeArrowheads="1"/>
          </p:cNvSpPr>
          <p:nvPr/>
        </p:nvSpPr>
        <p:spPr bwMode="auto">
          <a:xfrm>
            <a:off x="4572000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65" name="Rectangle 106"/>
          <p:cNvSpPr>
            <a:spLocks noChangeArrowheads="1"/>
          </p:cNvSpPr>
          <p:nvPr/>
        </p:nvSpPr>
        <p:spPr bwMode="auto">
          <a:xfrm>
            <a:off x="7453313" y="3789363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66" name="Rectangle 107"/>
          <p:cNvSpPr>
            <a:spLocks noChangeArrowheads="1"/>
          </p:cNvSpPr>
          <p:nvPr/>
        </p:nvSpPr>
        <p:spPr bwMode="auto">
          <a:xfrm>
            <a:off x="252413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67" name="Rectangle 108"/>
          <p:cNvSpPr>
            <a:spLocks noChangeArrowheads="1"/>
          </p:cNvSpPr>
          <p:nvPr/>
        </p:nvSpPr>
        <p:spPr bwMode="auto">
          <a:xfrm>
            <a:off x="1693863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68" name="Rectangle 109"/>
          <p:cNvSpPr>
            <a:spLocks noChangeArrowheads="1"/>
          </p:cNvSpPr>
          <p:nvPr/>
        </p:nvSpPr>
        <p:spPr bwMode="auto">
          <a:xfrm>
            <a:off x="3130550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69" name="Rectangle 110"/>
          <p:cNvSpPr>
            <a:spLocks noChangeArrowheads="1"/>
          </p:cNvSpPr>
          <p:nvPr/>
        </p:nvSpPr>
        <p:spPr bwMode="auto">
          <a:xfrm>
            <a:off x="6011863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70" name="Rectangle 111"/>
          <p:cNvSpPr>
            <a:spLocks noChangeArrowheads="1"/>
          </p:cNvSpPr>
          <p:nvPr/>
        </p:nvSpPr>
        <p:spPr bwMode="auto">
          <a:xfrm>
            <a:off x="4572000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71" name="Rectangle 112"/>
          <p:cNvSpPr>
            <a:spLocks noChangeArrowheads="1"/>
          </p:cNvSpPr>
          <p:nvPr/>
        </p:nvSpPr>
        <p:spPr bwMode="auto">
          <a:xfrm>
            <a:off x="7453313" y="5373688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4500" name="Objec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733454"/>
              </p:ext>
            </p:extLst>
          </p:nvPr>
        </p:nvGraphicFramePr>
        <p:xfrm>
          <a:off x="252413" y="4005263"/>
          <a:ext cx="14414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14" name="Chrom Merge" r:id="rId28" imgW="6095880" imgH="4064040" progId="ChromMerge">
                  <p:embed/>
                </p:oleObj>
              </mc:Choice>
              <mc:Fallback>
                <p:oleObj name="Chrom Merge" r:id="rId28" imgW="6095880" imgH="4064040" progId="ChromMerge">
                  <p:embed/>
                  <p:pic>
                    <p:nvPicPr>
                      <p:cNvPr id="0" name="Objec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005263"/>
                        <a:ext cx="1441450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01" name="Objec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105543"/>
              </p:ext>
            </p:extLst>
          </p:nvPr>
        </p:nvGraphicFramePr>
        <p:xfrm>
          <a:off x="252413" y="5589588"/>
          <a:ext cx="14414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15" name="Chrom Merge" r:id="rId30" imgW="6095880" imgH="4064040" progId="ChromMerge">
                  <p:embed/>
                </p:oleObj>
              </mc:Choice>
              <mc:Fallback>
                <p:oleObj name="Chrom Merge" r:id="rId30" imgW="6095880" imgH="4064040" progId="ChromMerge">
                  <p:embed/>
                  <p:pic>
                    <p:nvPicPr>
                      <p:cNvPr id="0" name="Picture 53"/>
                      <p:cNvPicPr>
                        <a:picLocks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5589588"/>
                        <a:ext cx="1441450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0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059881"/>
              </p:ext>
            </p:extLst>
          </p:nvPr>
        </p:nvGraphicFramePr>
        <p:xfrm>
          <a:off x="1693863" y="4005263"/>
          <a:ext cx="14382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16" name="Chrom Merge" r:id="rId32" imgW="6095880" imgH="4064040" progId="ChromMerge">
                  <p:embed/>
                </p:oleObj>
              </mc:Choice>
              <mc:Fallback>
                <p:oleObj name="Chrom Merge" r:id="rId32" imgW="6095880" imgH="4064040" progId="ChromMerge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4005263"/>
                        <a:ext cx="1438275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03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45063"/>
              </p:ext>
            </p:extLst>
          </p:nvPr>
        </p:nvGraphicFramePr>
        <p:xfrm>
          <a:off x="1693863" y="5589588"/>
          <a:ext cx="14382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17" name="Chrom Merge" r:id="rId34" imgW="6095880" imgH="4064040" progId="ChromMerge">
                  <p:embed/>
                </p:oleObj>
              </mc:Choice>
              <mc:Fallback>
                <p:oleObj name="Chrom Merge" r:id="rId34" imgW="6095880" imgH="4064040" progId="ChromMerge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5589588"/>
                        <a:ext cx="1438275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0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943905"/>
              </p:ext>
            </p:extLst>
          </p:nvPr>
        </p:nvGraphicFramePr>
        <p:xfrm>
          <a:off x="4568825" y="426878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18" name="Chrom Merge" r:id="rId36" imgW="6095880" imgH="4064040" progId="ChromMerge">
                  <p:embed/>
                </p:oleObj>
              </mc:Choice>
              <mc:Fallback>
                <p:oleObj name="Chrom Merge" r:id="rId36" imgW="6095880" imgH="4064040" progId="ChromMerge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426878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05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665929"/>
              </p:ext>
            </p:extLst>
          </p:nvPr>
        </p:nvGraphicFramePr>
        <p:xfrm>
          <a:off x="4568825" y="5853113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19" name="Chrom Merge" r:id="rId38" imgW="6095880" imgH="4064040" progId="ChromMerge">
                  <p:embed/>
                </p:oleObj>
              </mc:Choice>
              <mc:Fallback>
                <p:oleObj name="Chrom Merge" r:id="rId38" imgW="6095880" imgH="4064040" progId="ChromMerge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5853113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06" name="Objec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360419"/>
              </p:ext>
            </p:extLst>
          </p:nvPr>
        </p:nvGraphicFramePr>
        <p:xfrm>
          <a:off x="3132138" y="4005263"/>
          <a:ext cx="143986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0" name="Chrom Merge" r:id="rId40" imgW="6095880" imgH="4064040" progId="ChromMerge">
                  <p:embed/>
                </p:oleObj>
              </mc:Choice>
              <mc:Fallback>
                <p:oleObj name="Chrom Merge" r:id="rId40" imgW="6095880" imgH="4064040" progId="ChromMerge">
                  <p:embed/>
                  <p:pic>
                    <p:nvPicPr>
                      <p:cNvPr id="0" name="Object 54"/>
                      <p:cNvPicPr>
                        <a:picLocks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005263"/>
                        <a:ext cx="1439862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07" name="Object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597984"/>
              </p:ext>
            </p:extLst>
          </p:nvPr>
        </p:nvGraphicFramePr>
        <p:xfrm>
          <a:off x="3132138" y="5589588"/>
          <a:ext cx="143986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1" name="Chrom Merge" r:id="rId42" imgW="6095880" imgH="4064040" progId="ChromMerge">
                  <p:embed/>
                </p:oleObj>
              </mc:Choice>
              <mc:Fallback>
                <p:oleObj name="Chrom Merge" r:id="rId42" imgW="6095880" imgH="4064040" progId="ChromMerge">
                  <p:embed/>
                  <p:pic>
                    <p:nvPicPr>
                      <p:cNvPr id="0" name="Object 62"/>
                      <p:cNvPicPr>
                        <a:picLocks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5589588"/>
                        <a:ext cx="1439862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08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04704"/>
              </p:ext>
            </p:extLst>
          </p:nvPr>
        </p:nvGraphicFramePr>
        <p:xfrm>
          <a:off x="6010275" y="5853113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2" name="Chrom Merge" r:id="rId44" imgW="6095880" imgH="4064040" progId="ChromMerge">
                  <p:embed/>
                </p:oleObj>
              </mc:Choice>
              <mc:Fallback>
                <p:oleObj name="Chrom Merge" r:id="rId44" imgW="6095880" imgH="4064040" progId="ChromMerge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5853113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72" name="Text Box 124"/>
          <p:cNvSpPr txBox="1">
            <a:spLocks noChangeArrowheads="1"/>
          </p:cNvSpPr>
          <p:nvPr/>
        </p:nvSpPr>
        <p:spPr bwMode="auto">
          <a:xfrm>
            <a:off x="252413" y="15890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573" name="Text Box 125"/>
          <p:cNvSpPr txBox="1">
            <a:spLocks noChangeArrowheads="1"/>
          </p:cNvSpPr>
          <p:nvPr/>
        </p:nvSpPr>
        <p:spPr bwMode="auto">
          <a:xfrm>
            <a:off x="468313" y="83661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574" name="Text Box 127"/>
          <p:cNvSpPr txBox="1">
            <a:spLocks noChangeArrowheads="1"/>
          </p:cNvSpPr>
          <p:nvPr/>
        </p:nvSpPr>
        <p:spPr bwMode="auto">
          <a:xfrm>
            <a:off x="755650" y="1341438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4575" name="Text Box 128"/>
          <p:cNvSpPr txBox="1">
            <a:spLocks noChangeArrowheads="1"/>
          </p:cNvSpPr>
          <p:nvPr/>
        </p:nvSpPr>
        <p:spPr bwMode="auto">
          <a:xfrm>
            <a:off x="539750" y="105251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576" name="Text Box 129"/>
          <p:cNvSpPr txBox="1">
            <a:spLocks noChangeArrowheads="1"/>
          </p:cNvSpPr>
          <p:nvPr/>
        </p:nvSpPr>
        <p:spPr bwMode="auto">
          <a:xfrm>
            <a:off x="611188" y="122872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4577" name="Text Box 130"/>
          <p:cNvSpPr txBox="1">
            <a:spLocks noChangeArrowheads="1"/>
          </p:cNvSpPr>
          <p:nvPr/>
        </p:nvSpPr>
        <p:spPr bwMode="auto">
          <a:xfrm>
            <a:off x="1042988" y="144462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04578" name="Text Box 131"/>
          <p:cNvSpPr txBox="1">
            <a:spLocks noChangeArrowheads="1"/>
          </p:cNvSpPr>
          <p:nvPr/>
        </p:nvSpPr>
        <p:spPr bwMode="auto">
          <a:xfrm>
            <a:off x="1693863" y="101282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579" name="Text Box 132"/>
          <p:cNvSpPr txBox="1">
            <a:spLocks noChangeArrowheads="1"/>
          </p:cNvSpPr>
          <p:nvPr/>
        </p:nvSpPr>
        <p:spPr bwMode="auto">
          <a:xfrm>
            <a:off x="1763713" y="7635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580" name="Text Box 133"/>
          <p:cNvSpPr txBox="1">
            <a:spLocks noChangeArrowheads="1"/>
          </p:cNvSpPr>
          <p:nvPr/>
        </p:nvSpPr>
        <p:spPr bwMode="auto">
          <a:xfrm>
            <a:off x="2195513" y="144462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4581" name="Text Box 134"/>
          <p:cNvSpPr txBox="1">
            <a:spLocks noChangeArrowheads="1"/>
          </p:cNvSpPr>
          <p:nvPr/>
        </p:nvSpPr>
        <p:spPr bwMode="auto">
          <a:xfrm>
            <a:off x="1979613" y="155733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582" name="Text Box 135"/>
          <p:cNvSpPr txBox="1">
            <a:spLocks noChangeArrowheads="1"/>
          </p:cNvSpPr>
          <p:nvPr/>
        </p:nvSpPr>
        <p:spPr bwMode="auto">
          <a:xfrm>
            <a:off x="2051050" y="1196975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4583" name="Text Box 136"/>
          <p:cNvSpPr txBox="1">
            <a:spLocks noChangeArrowheads="1"/>
          </p:cNvSpPr>
          <p:nvPr/>
        </p:nvSpPr>
        <p:spPr bwMode="auto">
          <a:xfrm>
            <a:off x="4932363" y="15890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584" name="Text Box 137"/>
          <p:cNvSpPr txBox="1">
            <a:spLocks noChangeArrowheads="1"/>
          </p:cNvSpPr>
          <p:nvPr/>
        </p:nvSpPr>
        <p:spPr bwMode="auto">
          <a:xfrm>
            <a:off x="5078413" y="941388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585" name="Text Box 138"/>
          <p:cNvSpPr txBox="1">
            <a:spLocks noChangeArrowheads="1"/>
          </p:cNvSpPr>
          <p:nvPr/>
        </p:nvSpPr>
        <p:spPr bwMode="auto">
          <a:xfrm>
            <a:off x="5364163" y="1516063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586" name="Text Box 139"/>
          <p:cNvSpPr txBox="1">
            <a:spLocks noChangeArrowheads="1"/>
          </p:cNvSpPr>
          <p:nvPr/>
        </p:nvSpPr>
        <p:spPr bwMode="auto">
          <a:xfrm>
            <a:off x="6732588" y="144462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graphicFrame>
        <p:nvGraphicFramePr>
          <p:cNvPr id="104524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483086"/>
              </p:ext>
            </p:extLst>
          </p:nvPr>
        </p:nvGraphicFramePr>
        <p:xfrm>
          <a:off x="6010275" y="426878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3" name="Chrom Merge" r:id="rId46" imgW="6095880" imgH="4064040" progId="ChromMerge">
                  <p:embed/>
                </p:oleObj>
              </mc:Choice>
              <mc:Fallback>
                <p:oleObj name="Chrom Merge" r:id="rId46" imgW="6095880" imgH="4064040" progId="ChromMerge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426878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87" name="Text Box 141"/>
          <p:cNvSpPr txBox="1">
            <a:spLocks noChangeArrowheads="1"/>
          </p:cNvSpPr>
          <p:nvPr/>
        </p:nvSpPr>
        <p:spPr bwMode="auto">
          <a:xfrm>
            <a:off x="5510213" y="321310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graphicFrame>
        <p:nvGraphicFramePr>
          <p:cNvPr id="104526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48683"/>
              </p:ext>
            </p:extLst>
          </p:nvPr>
        </p:nvGraphicFramePr>
        <p:xfrm>
          <a:off x="7451725" y="196373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4" name="Chrom Merge" r:id="rId48" imgW="6095880" imgH="4064040" progId="ChromMerge">
                  <p:embed/>
                </p:oleObj>
              </mc:Choice>
              <mc:Fallback>
                <p:oleObj name="Chrom Merge" r:id="rId48" imgW="6095880" imgH="4064040" progId="ChromMerge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196373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27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85325"/>
              </p:ext>
            </p:extLst>
          </p:nvPr>
        </p:nvGraphicFramePr>
        <p:xfrm>
          <a:off x="7453313" y="2684463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5" name="Chrom Merge" r:id="rId50" imgW="6095880" imgH="4064040" progId="ChromMerge">
                  <p:embed/>
                </p:oleObj>
              </mc:Choice>
              <mc:Fallback>
                <p:oleObj name="Chrom Merge" r:id="rId50" imgW="6095880" imgH="4064040" progId="ChromMerge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2684463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88" name="Text Box 144"/>
          <p:cNvSpPr txBox="1">
            <a:spLocks noChangeArrowheads="1"/>
          </p:cNvSpPr>
          <p:nvPr/>
        </p:nvSpPr>
        <p:spPr bwMode="auto">
          <a:xfrm>
            <a:off x="8243888" y="2947988"/>
            <a:ext cx="72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altLang="ja-JP" sz="700" dirty="0" smtClean="0">
                <a:latin typeface="Calibri" pitchFamily="34" charset="0"/>
                <a:cs typeface="Calibri" pitchFamily="34" charset="0"/>
              </a:rPr>
            </a:b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95.9 %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4529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404686"/>
              </p:ext>
            </p:extLst>
          </p:nvPr>
        </p:nvGraphicFramePr>
        <p:xfrm>
          <a:off x="7451725" y="426878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6" name="Chrom Merge" r:id="rId52" imgW="6095880" imgH="4064040" progId="ChromMerge">
                  <p:embed/>
                </p:oleObj>
              </mc:Choice>
              <mc:Fallback>
                <p:oleObj name="Chrom Merge" r:id="rId52" imgW="6095880" imgH="4064040" progId="ChromMerge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26878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30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09754"/>
              </p:ext>
            </p:extLst>
          </p:nvPr>
        </p:nvGraphicFramePr>
        <p:xfrm>
          <a:off x="7451725" y="3548063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7" name="Chrom Merge" r:id="rId54" imgW="6095880" imgH="4064040" progId="ChromMerge">
                  <p:embed/>
                </p:oleObj>
              </mc:Choice>
              <mc:Fallback>
                <p:oleObj name="Chrom Merge" r:id="rId54" imgW="6095880" imgH="4064040" progId="ChromMerge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3548063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89" name="Text Box 147"/>
          <p:cNvSpPr txBox="1">
            <a:spLocks noChangeArrowheads="1"/>
          </p:cNvSpPr>
          <p:nvPr/>
        </p:nvSpPr>
        <p:spPr bwMode="auto">
          <a:xfrm>
            <a:off x="8100392" y="4543817"/>
            <a:ext cx="827087" cy="4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endParaRPr lang="en-US" altLang="ja-JP" sz="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76.8 %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4532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509039"/>
              </p:ext>
            </p:extLst>
          </p:nvPr>
        </p:nvGraphicFramePr>
        <p:xfrm>
          <a:off x="7453313" y="5132388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8" name="Chrom Merge" r:id="rId56" imgW="6095880" imgH="4064040" progId="ChromMerge">
                  <p:embed/>
                </p:oleObj>
              </mc:Choice>
              <mc:Fallback>
                <p:oleObj name="Chrom Merge" r:id="rId56" imgW="6095880" imgH="4064040" progId="ChromMerge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5132388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33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914687"/>
              </p:ext>
            </p:extLst>
          </p:nvPr>
        </p:nvGraphicFramePr>
        <p:xfrm>
          <a:off x="7451725" y="5853113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29" name="Chrom Merge" r:id="rId58" imgW="6095880" imgH="4064040" progId="ChromMerge">
                  <p:embed/>
                </p:oleObj>
              </mc:Choice>
              <mc:Fallback>
                <p:oleObj name="Chrom Merge" r:id="rId58" imgW="6095880" imgH="4064040" progId="ChromMerge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5853113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90" name="Text Box 151"/>
          <p:cNvSpPr txBox="1">
            <a:spLocks noChangeArrowheads="1"/>
          </p:cNvSpPr>
          <p:nvPr/>
        </p:nvSpPr>
        <p:spPr bwMode="auto">
          <a:xfrm>
            <a:off x="8170738" y="6092825"/>
            <a:ext cx="79375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endParaRPr lang="en-US" altLang="ja-JP" sz="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27.1 %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591" name="Text Box 152"/>
          <p:cNvSpPr txBox="1">
            <a:spLocks noChangeArrowheads="1"/>
          </p:cNvSpPr>
          <p:nvPr/>
        </p:nvSpPr>
        <p:spPr bwMode="auto">
          <a:xfrm>
            <a:off x="252413" y="3173413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592" name="Text Box 153"/>
          <p:cNvSpPr txBox="1">
            <a:spLocks noChangeArrowheads="1"/>
          </p:cNvSpPr>
          <p:nvPr/>
        </p:nvSpPr>
        <p:spPr bwMode="auto">
          <a:xfrm>
            <a:off x="539750" y="2852738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4593" name="Text Box 154"/>
          <p:cNvSpPr txBox="1">
            <a:spLocks noChangeArrowheads="1"/>
          </p:cNvSpPr>
          <p:nvPr/>
        </p:nvSpPr>
        <p:spPr bwMode="auto">
          <a:xfrm>
            <a:off x="395288" y="252412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594" name="Text Box 155"/>
          <p:cNvSpPr txBox="1">
            <a:spLocks noChangeArrowheads="1"/>
          </p:cNvSpPr>
          <p:nvPr/>
        </p:nvSpPr>
        <p:spPr bwMode="auto">
          <a:xfrm>
            <a:off x="468313" y="2708275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4595" name="Text Box 156"/>
          <p:cNvSpPr txBox="1">
            <a:spLocks noChangeArrowheads="1"/>
          </p:cNvSpPr>
          <p:nvPr/>
        </p:nvSpPr>
        <p:spPr bwMode="auto">
          <a:xfrm>
            <a:off x="684213" y="299720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04596" name="Text Box 157"/>
          <p:cNvSpPr txBox="1">
            <a:spLocks noChangeArrowheads="1"/>
          </p:cNvSpPr>
          <p:nvPr/>
        </p:nvSpPr>
        <p:spPr bwMode="auto">
          <a:xfrm>
            <a:off x="323850" y="2420938"/>
            <a:ext cx="214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597" name="Text Box 158"/>
          <p:cNvSpPr txBox="1">
            <a:spLocks noChangeArrowheads="1"/>
          </p:cNvSpPr>
          <p:nvPr/>
        </p:nvSpPr>
        <p:spPr bwMode="auto">
          <a:xfrm>
            <a:off x="252413" y="4757738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598" name="Text Box 159"/>
          <p:cNvSpPr txBox="1">
            <a:spLocks noChangeArrowheads="1"/>
          </p:cNvSpPr>
          <p:nvPr/>
        </p:nvSpPr>
        <p:spPr bwMode="auto">
          <a:xfrm>
            <a:off x="539750" y="4468813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4599" name="Text Box 160"/>
          <p:cNvSpPr txBox="1">
            <a:spLocks noChangeArrowheads="1"/>
          </p:cNvSpPr>
          <p:nvPr/>
        </p:nvSpPr>
        <p:spPr bwMode="auto">
          <a:xfrm>
            <a:off x="395288" y="418147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600" name="Text Box 161"/>
          <p:cNvSpPr txBox="1">
            <a:spLocks noChangeArrowheads="1"/>
          </p:cNvSpPr>
          <p:nvPr/>
        </p:nvSpPr>
        <p:spPr bwMode="auto">
          <a:xfrm>
            <a:off x="468313" y="4324350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4601" name="Text Box 162"/>
          <p:cNvSpPr txBox="1">
            <a:spLocks noChangeArrowheads="1"/>
          </p:cNvSpPr>
          <p:nvPr/>
        </p:nvSpPr>
        <p:spPr bwMode="auto">
          <a:xfrm>
            <a:off x="684213" y="458152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04602" name="Text Box 163"/>
          <p:cNvSpPr txBox="1">
            <a:spLocks noChangeArrowheads="1"/>
          </p:cNvSpPr>
          <p:nvPr/>
        </p:nvSpPr>
        <p:spPr bwMode="auto">
          <a:xfrm>
            <a:off x="323850" y="4005263"/>
            <a:ext cx="214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603" name="Text Box 164"/>
          <p:cNvSpPr txBox="1">
            <a:spLocks noChangeArrowheads="1"/>
          </p:cNvSpPr>
          <p:nvPr/>
        </p:nvSpPr>
        <p:spPr bwMode="auto">
          <a:xfrm>
            <a:off x="252413" y="6340475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604" name="Text Box 165"/>
          <p:cNvSpPr txBox="1">
            <a:spLocks noChangeArrowheads="1"/>
          </p:cNvSpPr>
          <p:nvPr/>
        </p:nvSpPr>
        <p:spPr bwMode="auto">
          <a:xfrm>
            <a:off x="611188" y="6165850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4605" name="Text Box 166"/>
          <p:cNvSpPr txBox="1">
            <a:spLocks noChangeArrowheads="1"/>
          </p:cNvSpPr>
          <p:nvPr/>
        </p:nvSpPr>
        <p:spPr bwMode="auto">
          <a:xfrm>
            <a:off x="395288" y="5837238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606" name="Text Box 167"/>
          <p:cNvSpPr txBox="1">
            <a:spLocks noChangeArrowheads="1"/>
          </p:cNvSpPr>
          <p:nvPr/>
        </p:nvSpPr>
        <p:spPr bwMode="auto">
          <a:xfrm>
            <a:off x="539750" y="602138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4607" name="Text Box 168"/>
          <p:cNvSpPr txBox="1">
            <a:spLocks noChangeArrowheads="1"/>
          </p:cNvSpPr>
          <p:nvPr/>
        </p:nvSpPr>
        <p:spPr bwMode="auto">
          <a:xfrm>
            <a:off x="827088" y="623728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104608" name="Text Box 169"/>
          <p:cNvSpPr txBox="1">
            <a:spLocks noChangeArrowheads="1"/>
          </p:cNvSpPr>
          <p:nvPr/>
        </p:nvSpPr>
        <p:spPr bwMode="auto">
          <a:xfrm>
            <a:off x="398463" y="5588000"/>
            <a:ext cx="212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609" name="Text Box 170"/>
          <p:cNvSpPr txBox="1">
            <a:spLocks noChangeArrowheads="1"/>
          </p:cNvSpPr>
          <p:nvPr/>
        </p:nvSpPr>
        <p:spPr bwMode="auto">
          <a:xfrm>
            <a:off x="1763713" y="2349500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610" name="Text Box 171"/>
          <p:cNvSpPr txBox="1">
            <a:spLocks noChangeArrowheads="1"/>
          </p:cNvSpPr>
          <p:nvPr/>
        </p:nvSpPr>
        <p:spPr bwMode="auto">
          <a:xfrm>
            <a:off x="2195513" y="3141663"/>
            <a:ext cx="217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4611" name="Text Box 172"/>
          <p:cNvSpPr txBox="1">
            <a:spLocks noChangeArrowheads="1"/>
          </p:cNvSpPr>
          <p:nvPr/>
        </p:nvSpPr>
        <p:spPr bwMode="auto">
          <a:xfrm>
            <a:off x="1909763" y="314325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612" name="Text Box 173"/>
          <p:cNvSpPr txBox="1">
            <a:spLocks noChangeArrowheads="1"/>
          </p:cNvSpPr>
          <p:nvPr/>
        </p:nvSpPr>
        <p:spPr bwMode="auto">
          <a:xfrm>
            <a:off x="2051050" y="2924175"/>
            <a:ext cx="217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4613" name="Text Box 174"/>
          <p:cNvSpPr txBox="1">
            <a:spLocks noChangeArrowheads="1"/>
          </p:cNvSpPr>
          <p:nvPr/>
        </p:nvSpPr>
        <p:spPr bwMode="auto">
          <a:xfrm>
            <a:off x="1693863" y="256540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614" name="Text Box 175"/>
          <p:cNvSpPr txBox="1">
            <a:spLocks noChangeArrowheads="1"/>
          </p:cNvSpPr>
          <p:nvPr/>
        </p:nvSpPr>
        <p:spPr bwMode="auto">
          <a:xfrm>
            <a:off x="1763713" y="389255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615" name="Text Box 176"/>
          <p:cNvSpPr txBox="1">
            <a:spLocks noChangeArrowheads="1"/>
          </p:cNvSpPr>
          <p:nvPr/>
        </p:nvSpPr>
        <p:spPr bwMode="auto">
          <a:xfrm>
            <a:off x="2051050" y="4613275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4616" name="Text Box 177"/>
          <p:cNvSpPr txBox="1">
            <a:spLocks noChangeArrowheads="1"/>
          </p:cNvSpPr>
          <p:nvPr/>
        </p:nvSpPr>
        <p:spPr bwMode="auto">
          <a:xfrm>
            <a:off x="1835150" y="4724400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617" name="Text Box 178"/>
          <p:cNvSpPr txBox="1">
            <a:spLocks noChangeArrowheads="1"/>
          </p:cNvSpPr>
          <p:nvPr/>
        </p:nvSpPr>
        <p:spPr bwMode="auto">
          <a:xfrm>
            <a:off x="1909763" y="4252913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4618" name="Text Box 179"/>
          <p:cNvSpPr txBox="1">
            <a:spLocks noChangeArrowheads="1"/>
          </p:cNvSpPr>
          <p:nvPr/>
        </p:nvSpPr>
        <p:spPr bwMode="auto">
          <a:xfrm>
            <a:off x="1693863" y="422116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619" name="Text Box 180"/>
          <p:cNvSpPr txBox="1">
            <a:spLocks noChangeArrowheads="1"/>
          </p:cNvSpPr>
          <p:nvPr/>
        </p:nvSpPr>
        <p:spPr bwMode="auto">
          <a:xfrm>
            <a:off x="1763713" y="540543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620" name="Text Box 181"/>
          <p:cNvSpPr txBox="1">
            <a:spLocks noChangeArrowheads="1"/>
          </p:cNvSpPr>
          <p:nvPr/>
        </p:nvSpPr>
        <p:spPr bwMode="auto">
          <a:xfrm>
            <a:off x="2266950" y="6381750"/>
            <a:ext cx="217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4621" name="Text Box 182"/>
          <p:cNvSpPr txBox="1">
            <a:spLocks noChangeArrowheads="1"/>
          </p:cNvSpPr>
          <p:nvPr/>
        </p:nvSpPr>
        <p:spPr bwMode="auto">
          <a:xfrm>
            <a:off x="1909763" y="634047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622" name="Text Box 183"/>
          <p:cNvSpPr txBox="1">
            <a:spLocks noChangeArrowheads="1"/>
          </p:cNvSpPr>
          <p:nvPr/>
        </p:nvSpPr>
        <p:spPr bwMode="auto">
          <a:xfrm>
            <a:off x="1979613" y="5876925"/>
            <a:ext cx="2174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4623" name="Text Box 184"/>
          <p:cNvSpPr txBox="1">
            <a:spLocks noChangeArrowheads="1"/>
          </p:cNvSpPr>
          <p:nvPr/>
        </p:nvSpPr>
        <p:spPr bwMode="auto">
          <a:xfrm>
            <a:off x="1693863" y="569277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624" name="Text Box 185"/>
          <p:cNvSpPr txBox="1">
            <a:spLocks noChangeArrowheads="1"/>
          </p:cNvSpPr>
          <p:nvPr/>
        </p:nvSpPr>
        <p:spPr bwMode="auto">
          <a:xfrm>
            <a:off x="3276600" y="263683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625" name="Text Box 186"/>
          <p:cNvSpPr txBox="1">
            <a:spLocks noChangeArrowheads="1"/>
          </p:cNvSpPr>
          <p:nvPr/>
        </p:nvSpPr>
        <p:spPr bwMode="auto">
          <a:xfrm>
            <a:off x="3348038" y="263683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626" name="Text Box 187"/>
          <p:cNvSpPr txBox="1">
            <a:spLocks noChangeArrowheads="1"/>
          </p:cNvSpPr>
          <p:nvPr/>
        </p:nvSpPr>
        <p:spPr bwMode="auto">
          <a:xfrm>
            <a:off x="3636963" y="31003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4627" name="Text Box 188"/>
          <p:cNvSpPr txBox="1">
            <a:spLocks noChangeArrowheads="1"/>
          </p:cNvSpPr>
          <p:nvPr/>
        </p:nvSpPr>
        <p:spPr bwMode="auto">
          <a:xfrm>
            <a:off x="3492500" y="306863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628" name="Text Box 189"/>
          <p:cNvSpPr txBox="1">
            <a:spLocks noChangeArrowheads="1"/>
          </p:cNvSpPr>
          <p:nvPr/>
        </p:nvSpPr>
        <p:spPr bwMode="auto">
          <a:xfrm>
            <a:off x="3421063" y="285273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4630" name="Text Box 191"/>
          <p:cNvSpPr txBox="1">
            <a:spLocks noChangeArrowheads="1"/>
          </p:cNvSpPr>
          <p:nvPr/>
        </p:nvSpPr>
        <p:spPr bwMode="auto">
          <a:xfrm>
            <a:off x="3205163" y="3965575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631" name="Text Box 192"/>
          <p:cNvSpPr txBox="1">
            <a:spLocks noChangeArrowheads="1"/>
          </p:cNvSpPr>
          <p:nvPr/>
        </p:nvSpPr>
        <p:spPr bwMode="auto">
          <a:xfrm>
            <a:off x="3276600" y="3821113"/>
            <a:ext cx="2873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632" name="Text Box 193"/>
          <p:cNvSpPr txBox="1">
            <a:spLocks noChangeArrowheads="1"/>
          </p:cNvSpPr>
          <p:nvPr/>
        </p:nvSpPr>
        <p:spPr bwMode="auto">
          <a:xfrm>
            <a:off x="3492500" y="4468813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4633" name="Text Box 194"/>
          <p:cNvSpPr txBox="1">
            <a:spLocks noChangeArrowheads="1"/>
          </p:cNvSpPr>
          <p:nvPr/>
        </p:nvSpPr>
        <p:spPr bwMode="auto">
          <a:xfrm>
            <a:off x="3348038" y="4333875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634" name="Text Box 195"/>
          <p:cNvSpPr txBox="1">
            <a:spLocks noChangeArrowheads="1"/>
          </p:cNvSpPr>
          <p:nvPr/>
        </p:nvSpPr>
        <p:spPr bwMode="auto">
          <a:xfrm>
            <a:off x="3421063" y="4397375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4635" name="Text Box 196"/>
          <p:cNvSpPr txBox="1">
            <a:spLocks noChangeArrowheads="1"/>
          </p:cNvSpPr>
          <p:nvPr/>
        </p:nvSpPr>
        <p:spPr bwMode="auto">
          <a:xfrm>
            <a:off x="3276600" y="573405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636" name="Text Box 197"/>
          <p:cNvSpPr txBox="1">
            <a:spLocks noChangeArrowheads="1"/>
          </p:cNvSpPr>
          <p:nvPr/>
        </p:nvSpPr>
        <p:spPr bwMode="auto">
          <a:xfrm>
            <a:off x="3348038" y="5805488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637" name="Text Box 198"/>
          <p:cNvSpPr txBox="1">
            <a:spLocks noChangeArrowheads="1"/>
          </p:cNvSpPr>
          <p:nvPr/>
        </p:nvSpPr>
        <p:spPr bwMode="auto">
          <a:xfrm>
            <a:off x="3852863" y="6340475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104638" name="Text Box 199"/>
          <p:cNvSpPr txBox="1">
            <a:spLocks noChangeArrowheads="1"/>
          </p:cNvSpPr>
          <p:nvPr/>
        </p:nvSpPr>
        <p:spPr bwMode="auto">
          <a:xfrm>
            <a:off x="3636963" y="630872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639" name="Text Box 200"/>
          <p:cNvSpPr txBox="1">
            <a:spLocks noChangeArrowheads="1"/>
          </p:cNvSpPr>
          <p:nvPr/>
        </p:nvSpPr>
        <p:spPr bwMode="auto">
          <a:xfrm>
            <a:off x="3421063" y="6021388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04641" name="Text Box 202"/>
          <p:cNvSpPr txBox="1">
            <a:spLocks noChangeArrowheads="1"/>
          </p:cNvSpPr>
          <p:nvPr/>
        </p:nvSpPr>
        <p:spPr bwMode="auto">
          <a:xfrm>
            <a:off x="4862513" y="4829175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642" name="Text Box 203"/>
          <p:cNvSpPr txBox="1">
            <a:spLocks noChangeArrowheads="1"/>
          </p:cNvSpPr>
          <p:nvPr/>
        </p:nvSpPr>
        <p:spPr bwMode="auto">
          <a:xfrm>
            <a:off x="4932363" y="410845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643" name="Text Box 204"/>
          <p:cNvSpPr txBox="1">
            <a:spLocks noChangeArrowheads="1"/>
          </p:cNvSpPr>
          <p:nvPr/>
        </p:nvSpPr>
        <p:spPr bwMode="auto">
          <a:xfrm>
            <a:off x="5148263" y="4684713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644" name="Text Box 205"/>
          <p:cNvSpPr txBox="1">
            <a:spLocks noChangeArrowheads="1"/>
          </p:cNvSpPr>
          <p:nvPr/>
        </p:nvSpPr>
        <p:spPr bwMode="auto">
          <a:xfrm>
            <a:off x="4859338" y="2452688"/>
            <a:ext cx="2190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646" name="Text Box 207"/>
          <p:cNvSpPr txBox="1">
            <a:spLocks noChangeArrowheads="1"/>
          </p:cNvSpPr>
          <p:nvPr/>
        </p:nvSpPr>
        <p:spPr bwMode="auto">
          <a:xfrm>
            <a:off x="4859338" y="6340475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647" name="Text Box 208"/>
          <p:cNvSpPr txBox="1">
            <a:spLocks noChangeArrowheads="1"/>
          </p:cNvSpPr>
          <p:nvPr/>
        </p:nvSpPr>
        <p:spPr bwMode="auto">
          <a:xfrm>
            <a:off x="5003800" y="5661025"/>
            <a:ext cx="214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04648" name="Text Box 209"/>
          <p:cNvSpPr txBox="1">
            <a:spLocks noChangeArrowheads="1"/>
          </p:cNvSpPr>
          <p:nvPr/>
        </p:nvSpPr>
        <p:spPr bwMode="auto">
          <a:xfrm>
            <a:off x="5219700" y="6269038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04651" name="Text Box 212"/>
          <p:cNvSpPr txBox="1">
            <a:spLocks noChangeArrowheads="1"/>
          </p:cNvSpPr>
          <p:nvPr/>
        </p:nvSpPr>
        <p:spPr bwMode="auto">
          <a:xfrm>
            <a:off x="6661150" y="6413500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104652" name="AutoShape 213"/>
          <p:cNvSpPr>
            <a:spLocks noChangeArrowheads="1"/>
          </p:cNvSpPr>
          <p:nvPr/>
        </p:nvSpPr>
        <p:spPr bwMode="auto">
          <a:xfrm>
            <a:off x="8101013" y="2925763"/>
            <a:ext cx="146050" cy="215900"/>
          </a:xfrm>
          <a:prstGeom prst="downArrow">
            <a:avLst>
              <a:gd name="adj1" fmla="val 49454"/>
              <a:gd name="adj2" fmla="val 698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53" name="AutoShape 214"/>
          <p:cNvSpPr>
            <a:spLocks noChangeArrowheads="1"/>
          </p:cNvSpPr>
          <p:nvPr/>
        </p:nvSpPr>
        <p:spPr bwMode="auto">
          <a:xfrm>
            <a:off x="8101013" y="4508500"/>
            <a:ext cx="146050" cy="215900"/>
          </a:xfrm>
          <a:prstGeom prst="downArrow">
            <a:avLst>
              <a:gd name="adj1" fmla="val 49454"/>
              <a:gd name="adj2" fmla="val 698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54" name="AutoShape 216"/>
          <p:cNvSpPr>
            <a:spLocks noChangeArrowheads="1"/>
          </p:cNvSpPr>
          <p:nvPr/>
        </p:nvSpPr>
        <p:spPr bwMode="auto">
          <a:xfrm>
            <a:off x="8101013" y="6092825"/>
            <a:ext cx="146050" cy="215900"/>
          </a:xfrm>
          <a:prstGeom prst="downArrow">
            <a:avLst>
              <a:gd name="adj1" fmla="val 49454"/>
              <a:gd name="adj2" fmla="val 698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55" name="Text Box 219"/>
          <p:cNvSpPr txBox="1">
            <a:spLocks noChangeArrowheads="1"/>
          </p:cNvSpPr>
          <p:nvPr/>
        </p:nvSpPr>
        <p:spPr bwMode="auto">
          <a:xfrm>
            <a:off x="971550" y="765175"/>
            <a:ext cx="7921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Uracil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</a:t>
            </a:r>
          </a:p>
          <a:p>
            <a:r>
              <a:rPr lang="en-US" altLang="ja-JP" sz="600" dirty="0">
                <a:latin typeface="Calibri" pitchFamily="34" charset="0"/>
                <a:cs typeface="Calibri" pitchFamily="34" charset="0"/>
              </a:rPr>
              <a:t>2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～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Alkylbenzene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>
                <a:latin typeface="Calibri" pitchFamily="34" charset="0"/>
                <a:cs typeface="Calibri" pitchFamily="34" charset="0"/>
              </a:rPr>
              <a:t>(Toluene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～　　　　</a:t>
            </a:r>
            <a:r>
              <a:rPr lang="en-US" altLang="ja-JP" sz="600" i="1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Amylbenzene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56" name="Text Box 220"/>
          <p:cNvSpPr txBox="1">
            <a:spLocks noChangeArrowheads="1"/>
          </p:cNvSpPr>
          <p:nvPr/>
        </p:nvSpPr>
        <p:spPr bwMode="auto">
          <a:xfrm>
            <a:off x="2071670" y="665163"/>
            <a:ext cx="10906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Uracil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Pyridine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endParaRPr lang="en-US" altLang="ja-JP" sz="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Phenol</a:t>
            </a: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Berberine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hydrochloride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Dextromethorphan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57" name="Text Box 221"/>
          <p:cNvSpPr txBox="1">
            <a:spLocks noChangeArrowheads="1"/>
          </p:cNvSpPr>
          <p:nvPr/>
        </p:nvSpPr>
        <p:spPr bwMode="auto">
          <a:xfrm>
            <a:off x="3635375" y="644525"/>
            <a:ext cx="10080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Chlorpheniramine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endParaRPr lang="en-US" altLang="ja-JP" sz="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Triprolidine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Homochlorcyclizine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     </a:t>
            </a:r>
            <a:endParaRPr lang="en-US" altLang="ja-JP" sz="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Hydroxyzine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Clemastine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58" name="Text Box 222"/>
          <p:cNvSpPr txBox="1">
            <a:spLocks noChangeArrowheads="1"/>
          </p:cNvSpPr>
          <p:nvPr/>
        </p:nvSpPr>
        <p:spPr bwMode="auto">
          <a:xfrm>
            <a:off x="5148263" y="644525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Brilliant Blue FCF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Phenol</a:t>
            </a: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Salicylic acid</a:t>
            </a:r>
          </a:p>
        </p:txBody>
      </p:sp>
      <p:sp>
        <p:nvSpPr>
          <p:cNvPr id="104659" name="Text Box 223"/>
          <p:cNvSpPr txBox="1">
            <a:spLocks noChangeArrowheads="1"/>
          </p:cNvSpPr>
          <p:nvPr/>
        </p:nvSpPr>
        <p:spPr bwMode="auto">
          <a:xfrm>
            <a:off x="6875463" y="661988"/>
            <a:ext cx="720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Hinokitiol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60" name="Line 224"/>
          <p:cNvSpPr>
            <a:spLocks noChangeShapeType="1"/>
          </p:cNvSpPr>
          <p:nvPr/>
        </p:nvSpPr>
        <p:spPr bwMode="auto">
          <a:xfrm>
            <a:off x="1116013" y="1341438"/>
            <a:ext cx="0" cy="532765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61" name="Text Box 31"/>
          <p:cNvSpPr txBox="1">
            <a:spLocks noChangeArrowheads="1"/>
          </p:cNvSpPr>
          <p:nvPr/>
        </p:nvSpPr>
        <p:spPr bwMode="auto">
          <a:xfrm>
            <a:off x="252413" y="2133600"/>
            <a:ext cx="1441450" cy="238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>
                <a:latin typeface="Calibri" pitchFamily="34" charset="0"/>
                <a:cs typeface="Calibri" pitchFamily="34" charset="0"/>
              </a:rPr>
              <a:t>X SELECT CSH C18</a:t>
            </a:r>
          </a:p>
        </p:txBody>
      </p:sp>
      <p:sp>
        <p:nvSpPr>
          <p:cNvPr id="104662" name="Text Box 115"/>
          <p:cNvSpPr txBox="1">
            <a:spLocks noChangeArrowheads="1"/>
          </p:cNvSpPr>
          <p:nvPr/>
        </p:nvSpPr>
        <p:spPr bwMode="auto">
          <a:xfrm>
            <a:off x="252413" y="3717925"/>
            <a:ext cx="1441450" cy="238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900" dirty="0" err="1" smtClean="0">
                <a:latin typeface="Calibri" pitchFamily="34" charset="0"/>
                <a:cs typeface="Calibri" pitchFamily="34" charset="0"/>
              </a:rPr>
              <a:t>XBridge</a:t>
            </a:r>
            <a:r>
              <a:rPr lang="en-US" altLang="ja-JP" sz="9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900" dirty="0">
                <a:latin typeface="Calibri" pitchFamily="34" charset="0"/>
                <a:cs typeface="Calibri" pitchFamily="34" charset="0"/>
              </a:rPr>
              <a:t>C18</a:t>
            </a:r>
          </a:p>
        </p:txBody>
      </p:sp>
      <p:sp>
        <p:nvSpPr>
          <p:cNvPr id="104663" name="Text Box 116"/>
          <p:cNvSpPr txBox="1">
            <a:spLocks noChangeArrowheads="1"/>
          </p:cNvSpPr>
          <p:nvPr/>
        </p:nvSpPr>
        <p:spPr bwMode="auto">
          <a:xfrm>
            <a:off x="252413" y="5305425"/>
            <a:ext cx="1441450" cy="2238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ZORBAX Eclipse Plus C18</a:t>
            </a:r>
          </a:p>
        </p:txBody>
      </p:sp>
      <p:sp>
        <p:nvSpPr>
          <p:cNvPr id="104664" name="Line 226"/>
          <p:cNvSpPr>
            <a:spLocks noChangeShapeType="1"/>
          </p:cNvSpPr>
          <p:nvPr/>
        </p:nvSpPr>
        <p:spPr bwMode="auto">
          <a:xfrm>
            <a:off x="6659563" y="4508500"/>
            <a:ext cx="144462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66" name="Oval 228"/>
          <p:cNvSpPr>
            <a:spLocks noChangeArrowheads="1"/>
          </p:cNvSpPr>
          <p:nvPr/>
        </p:nvSpPr>
        <p:spPr bwMode="auto">
          <a:xfrm>
            <a:off x="6659563" y="4579938"/>
            <a:ext cx="288925" cy="504825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67" name="Line 229"/>
          <p:cNvSpPr>
            <a:spLocks noChangeShapeType="1"/>
          </p:cNvSpPr>
          <p:nvPr/>
        </p:nvSpPr>
        <p:spPr bwMode="auto">
          <a:xfrm>
            <a:off x="6731000" y="2924175"/>
            <a:ext cx="144463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69" name="Oval 231"/>
          <p:cNvSpPr>
            <a:spLocks noChangeArrowheads="1"/>
          </p:cNvSpPr>
          <p:nvPr/>
        </p:nvSpPr>
        <p:spPr bwMode="auto">
          <a:xfrm>
            <a:off x="6731000" y="2995613"/>
            <a:ext cx="288925" cy="504825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70" name="Text Box 232"/>
          <p:cNvSpPr txBox="1">
            <a:spLocks noChangeArrowheads="1"/>
          </p:cNvSpPr>
          <p:nvPr/>
        </p:nvSpPr>
        <p:spPr bwMode="auto">
          <a:xfrm>
            <a:off x="6516688" y="6040438"/>
            <a:ext cx="647700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>
                <a:latin typeface="Calibri" pitchFamily="34" charset="0"/>
                <a:cs typeface="Calibri" pitchFamily="34" charset="0"/>
              </a:rPr>
              <a:t>Hinokitiol</a:t>
            </a:r>
          </a:p>
        </p:txBody>
      </p:sp>
      <p:sp>
        <p:nvSpPr>
          <p:cNvPr id="104671" name="Line 233"/>
          <p:cNvSpPr>
            <a:spLocks noChangeShapeType="1"/>
          </p:cNvSpPr>
          <p:nvPr/>
        </p:nvSpPr>
        <p:spPr bwMode="auto">
          <a:xfrm flipH="1">
            <a:off x="6804025" y="6238875"/>
            <a:ext cx="73025" cy="214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72" name="Oval 236"/>
          <p:cNvSpPr>
            <a:spLocks noChangeArrowheads="1"/>
          </p:cNvSpPr>
          <p:nvPr/>
        </p:nvSpPr>
        <p:spPr bwMode="auto">
          <a:xfrm>
            <a:off x="5508625" y="3213100"/>
            <a:ext cx="288925" cy="360363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73" name="Line 237"/>
          <p:cNvSpPr>
            <a:spLocks noChangeShapeType="1"/>
          </p:cNvSpPr>
          <p:nvPr/>
        </p:nvSpPr>
        <p:spPr bwMode="auto">
          <a:xfrm>
            <a:off x="4787900" y="2997200"/>
            <a:ext cx="7143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75" name="Oval 239"/>
          <p:cNvSpPr>
            <a:spLocks noChangeArrowheads="1"/>
          </p:cNvSpPr>
          <p:nvPr/>
        </p:nvSpPr>
        <p:spPr bwMode="auto">
          <a:xfrm>
            <a:off x="4714875" y="3068638"/>
            <a:ext cx="288925" cy="504825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76" name="Line 240"/>
          <p:cNvSpPr>
            <a:spLocks noChangeShapeType="1"/>
          </p:cNvSpPr>
          <p:nvPr/>
        </p:nvSpPr>
        <p:spPr bwMode="auto">
          <a:xfrm>
            <a:off x="5507038" y="3032125"/>
            <a:ext cx="144462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77" name="Text Box 241"/>
          <p:cNvSpPr txBox="1">
            <a:spLocks noChangeArrowheads="1"/>
          </p:cNvSpPr>
          <p:nvPr/>
        </p:nvSpPr>
        <p:spPr bwMode="auto">
          <a:xfrm>
            <a:off x="5148263" y="2852738"/>
            <a:ext cx="647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Salicylic acid</a:t>
            </a:r>
          </a:p>
        </p:txBody>
      </p:sp>
      <p:sp>
        <p:nvSpPr>
          <p:cNvPr id="104678" name="Line 242"/>
          <p:cNvSpPr>
            <a:spLocks noChangeShapeType="1"/>
          </p:cNvSpPr>
          <p:nvPr/>
        </p:nvSpPr>
        <p:spPr bwMode="auto">
          <a:xfrm flipH="1">
            <a:off x="2339975" y="3068638"/>
            <a:ext cx="215900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79" name="Rectangle 243"/>
          <p:cNvSpPr>
            <a:spLocks noChangeArrowheads="1"/>
          </p:cNvSpPr>
          <p:nvPr/>
        </p:nvSpPr>
        <p:spPr bwMode="auto">
          <a:xfrm>
            <a:off x="2255840" y="2852738"/>
            <a:ext cx="7873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600">
                <a:latin typeface="Calibri" pitchFamily="34" charset="0"/>
                <a:cs typeface="Calibri" pitchFamily="34" charset="0"/>
              </a:rPr>
              <a:t>Dextromethorphan</a:t>
            </a:r>
          </a:p>
        </p:txBody>
      </p:sp>
      <p:sp>
        <p:nvSpPr>
          <p:cNvPr id="104680" name="Text Box 244"/>
          <p:cNvSpPr txBox="1">
            <a:spLocks noChangeArrowheads="1"/>
          </p:cNvSpPr>
          <p:nvPr/>
        </p:nvSpPr>
        <p:spPr bwMode="auto">
          <a:xfrm>
            <a:off x="3708400" y="2781300"/>
            <a:ext cx="647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Clemastine</a:t>
            </a:r>
          </a:p>
        </p:txBody>
      </p:sp>
      <p:sp>
        <p:nvSpPr>
          <p:cNvPr id="104681" name="Line 245"/>
          <p:cNvSpPr>
            <a:spLocks noChangeShapeType="1"/>
          </p:cNvSpPr>
          <p:nvPr/>
        </p:nvSpPr>
        <p:spPr bwMode="auto">
          <a:xfrm flipH="1">
            <a:off x="3851275" y="2997200"/>
            <a:ext cx="144463" cy="144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82" name="Line 246"/>
          <p:cNvSpPr>
            <a:spLocks noChangeShapeType="1"/>
          </p:cNvSpPr>
          <p:nvPr/>
        </p:nvSpPr>
        <p:spPr bwMode="auto">
          <a:xfrm>
            <a:off x="4859338" y="4652963"/>
            <a:ext cx="7143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83" name="Text Box 247"/>
          <p:cNvSpPr txBox="1">
            <a:spLocks noChangeArrowheads="1"/>
          </p:cNvSpPr>
          <p:nvPr/>
        </p:nvSpPr>
        <p:spPr bwMode="auto">
          <a:xfrm>
            <a:off x="4572000" y="4468813"/>
            <a:ext cx="5762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B.B.FCF</a:t>
            </a:r>
          </a:p>
        </p:txBody>
      </p:sp>
      <p:sp>
        <p:nvSpPr>
          <p:cNvPr id="104684" name="Text Box 248"/>
          <p:cNvSpPr txBox="1">
            <a:spLocks noChangeArrowheads="1"/>
          </p:cNvSpPr>
          <p:nvPr/>
        </p:nvSpPr>
        <p:spPr bwMode="auto">
          <a:xfrm>
            <a:off x="3924300" y="6021388"/>
            <a:ext cx="647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Clemastine</a:t>
            </a:r>
          </a:p>
        </p:txBody>
      </p:sp>
      <p:sp>
        <p:nvSpPr>
          <p:cNvPr id="104685" name="Line 249"/>
          <p:cNvSpPr>
            <a:spLocks noChangeShapeType="1"/>
          </p:cNvSpPr>
          <p:nvPr/>
        </p:nvSpPr>
        <p:spPr bwMode="auto">
          <a:xfrm flipH="1">
            <a:off x="4067175" y="6237288"/>
            <a:ext cx="144463" cy="144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86" name="Line 250"/>
          <p:cNvSpPr>
            <a:spLocks noChangeShapeType="1"/>
          </p:cNvSpPr>
          <p:nvPr/>
        </p:nvSpPr>
        <p:spPr bwMode="auto">
          <a:xfrm flipH="1">
            <a:off x="2439988" y="6308725"/>
            <a:ext cx="215900" cy="144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687" name="Rectangle 251"/>
          <p:cNvSpPr>
            <a:spLocks noChangeArrowheads="1"/>
          </p:cNvSpPr>
          <p:nvPr/>
        </p:nvSpPr>
        <p:spPr bwMode="auto">
          <a:xfrm>
            <a:off x="2355852" y="6092825"/>
            <a:ext cx="7873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600">
                <a:latin typeface="Calibri" pitchFamily="34" charset="0"/>
                <a:cs typeface="Calibri" pitchFamily="34" charset="0"/>
              </a:rPr>
              <a:t>Dextromethorphan</a:t>
            </a:r>
          </a:p>
        </p:txBody>
      </p:sp>
      <p:sp>
        <p:nvSpPr>
          <p:cNvPr id="104689" name="Text Box 217"/>
          <p:cNvSpPr txBox="1">
            <a:spLocks noChangeArrowheads="1"/>
          </p:cNvSpPr>
          <p:nvPr/>
        </p:nvSpPr>
        <p:spPr bwMode="auto">
          <a:xfrm>
            <a:off x="8174038" y="1341438"/>
            <a:ext cx="720725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endParaRPr lang="en-US" altLang="ja-JP" sz="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82.4 %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7" name="Text Box 42"/>
          <p:cNvSpPr txBox="1">
            <a:spLocks noChangeArrowheads="1"/>
          </p:cNvSpPr>
          <p:nvPr/>
        </p:nvSpPr>
        <p:spPr bwMode="auto">
          <a:xfrm>
            <a:off x="179388" y="250825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Hydrophobicity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8" name="Text Box 42"/>
          <p:cNvSpPr txBox="1">
            <a:spLocks noChangeArrowheads="1"/>
          </p:cNvSpPr>
          <p:nvPr/>
        </p:nvSpPr>
        <p:spPr bwMode="auto">
          <a:xfrm>
            <a:off x="161952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Basic Compound Test (1)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9" name="Text Box 42"/>
          <p:cNvSpPr txBox="1">
            <a:spLocks noChangeArrowheads="1"/>
          </p:cNvSpPr>
          <p:nvPr/>
        </p:nvSpPr>
        <p:spPr bwMode="auto">
          <a:xfrm>
            <a:off x="305968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Basic Compound Test (2)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0" name="Text Box 42"/>
          <p:cNvSpPr txBox="1">
            <a:spLocks noChangeArrowheads="1"/>
          </p:cNvSpPr>
          <p:nvPr/>
        </p:nvSpPr>
        <p:spPr bwMode="auto">
          <a:xfrm>
            <a:off x="449984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Acidic Compound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1" name="Text Box 42"/>
          <p:cNvSpPr txBox="1">
            <a:spLocks noChangeArrowheads="1"/>
          </p:cNvSpPr>
          <p:nvPr/>
        </p:nvSpPr>
        <p:spPr bwMode="auto">
          <a:xfrm>
            <a:off x="594000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Chelating Compound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2" name="Text Box 42"/>
          <p:cNvSpPr txBox="1">
            <a:spLocks noChangeArrowheads="1"/>
          </p:cNvSpPr>
          <p:nvPr/>
        </p:nvSpPr>
        <p:spPr bwMode="auto">
          <a:xfrm>
            <a:off x="7380163" y="26064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err="1" smtClean="0">
                <a:latin typeface="Calibri" pitchFamily="34" charset="0"/>
                <a:cs typeface="Calibri" pitchFamily="34" charset="0"/>
              </a:rPr>
              <a:t>Dewetting</a:t>
            </a: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3" name="Text Box 223"/>
          <p:cNvSpPr txBox="1">
            <a:spLocks noChangeArrowheads="1"/>
          </p:cNvSpPr>
          <p:nvPr/>
        </p:nvSpPr>
        <p:spPr bwMode="auto">
          <a:xfrm>
            <a:off x="3852863" y="2247255"/>
            <a:ext cx="719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 and 4 eluting reversely</a:t>
            </a:r>
            <a:endParaRPr lang="ja-JP" altLang="en-US" sz="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" name="Text Box 228"/>
          <p:cNvSpPr txBox="1">
            <a:spLocks noChangeArrowheads="1"/>
          </p:cNvSpPr>
          <p:nvPr/>
        </p:nvSpPr>
        <p:spPr bwMode="auto">
          <a:xfrm>
            <a:off x="4499992" y="2673787"/>
            <a:ext cx="5053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 B.B.FCF</a:t>
            </a:r>
          </a:p>
          <a:p>
            <a:pPr>
              <a:spcBef>
                <a:spcPct val="50000"/>
              </a:spcBef>
            </a:pPr>
            <a:r>
              <a:rPr lang="en-US" altLang="ja-JP" sz="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peak</a:t>
            </a:r>
          </a:p>
        </p:txBody>
      </p:sp>
      <p:sp>
        <p:nvSpPr>
          <p:cNvPr id="195" name="Text Box 246"/>
          <p:cNvSpPr txBox="1">
            <a:spLocks noChangeArrowheads="1"/>
          </p:cNvSpPr>
          <p:nvPr/>
        </p:nvSpPr>
        <p:spPr bwMode="auto">
          <a:xfrm>
            <a:off x="6372225" y="2601913"/>
            <a:ext cx="6477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Hinokitiol</a:t>
            </a:r>
            <a:endParaRPr lang="en-US" altLang="ja-JP" sz="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 No peak</a:t>
            </a:r>
            <a:endParaRPr lang="ja-JP" altLang="en-US" sz="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6" name="Text Box 246"/>
          <p:cNvSpPr txBox="1">
            <a:spLocks noChangeArrowheads="1"/>
          </p:cNvSpPr>
          <p:nvPr/>
        </p:nvSpPr>
        <p:spPr bwMode="auto">
          <a:xfrm>
            <a:off x="6300192" y="4221088"/>
            <a:ext cx="6477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Hinokitiol</a:t>
            </a:r>
            <a:endParaRPr lang="en-US" altLang="ja-JP" sz="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 No peak</a:t>
            </a:r>
            <a:endParaRPr lang="ja-JP" altLang="en-US" sz="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7" name="Text Box 223"/>
          <p:cNvSpPr txBox="1">
            <a:spLocks noChangeArrowheads="1"/>
          </p:cNvSpPr>
          <p:nvPr/>
        </p:nvSpPr>
        <p:spPr bwMode="auto">
          <a:xfrm>
            <a:off x="3851920" y="5415607"/>
            <a:ext cx="719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 and 4 eluting reversely</a:t>
            </a:r>
            <a:endParaRPr lang="ja-JP" altLang="en-US" sz="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659418"/>
              </p:ext>
            </p:extLst>
          </p:nvPr>
        </p:nvGraphicFramePr>
        <p:xfrm>
          <a:off x="7451725" y="4826017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5" name="Chrom Merge" r:id="rId4" imgW="6095880" imgH="4064040" progId="ChromMerge">
                  <p:embed/>
                </p:oleObj>
              </mc:Choice>
              <mc:Fallback>
                <p:oleObj name="Chrom Merge" r:id="rId4" imgW="6095880" imgH="4064040" progId="ChromMerg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826017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5" name="Rectangle 4"/>
          <p:cNvSpPr>
            <a:spLocks noChangeArrowheads="1"/>
          </p:cNvSpPr>
          <p:nvPr/>
        </p:nvSpPr>
        <p:spPr bwMode="auto">
          <a:xfrm>
            <a:off x="252413" y="2762267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16" name="Rectangle 6"/>
          <p:cNvSpPr>
            <a:spLocks noChangeArrowheads="1"/>
          </p:cNvSpPr>
          <p:nvPr/>
        </p:nvSpPr>
        <p:spPr bwMode="auto">
          <a:xfrm>
            <a:off x="1693863" y="2762267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17" name="Rectangle 8"/>
          <p:cNvSpPr>
            <a:spLocks noChangeArrowheads="1"/>
          </p:cNvSpPr>
          <p:nvPr/>
        </p:nvSpPr>
        <p:spPr bwMode="auto">
          <a:xfrm>
            <a:off x="3130550" y="2762267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18" name="Rectangle 10"/>
          <p:cNvSpPr>
            <a:spLocks noChangeArrowheads="1"/>
          </p:cNvSpPr>
          <p:nvPr/>
        </p:nvSpPr>
        <p:spPr bwMode="auto">
          <a:xfrm>
            <a:off x="6011863" y="2762267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19" name="Rectangle 11"/>
          <p:cNvSpPr>
            <a:spLocks noChangeArrowheads="1"/>
          </p:cNvSpPr>
          <p:nvPr/>
        </p:nvSpPr>
        <p:spPr bwMode="auto">
          <a:xfrm>
            <a:off x="4572000" y="2762267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20" name="Rectangle 14"/>
          <p:cNvSpPr>
            <a:spLocks noChangeArrowheads="1"/>
          </p:cNvSpPr>
          <p:nvPr/>
        </p:nvSpPr>
        <p:spPr bwMode="auto">
          <a:xfrm>
            <a:off x="7453313" y="2762267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21" name="Rectangle 16"/>
          <p:cNvSpPr>
            <a:spLocks noChangeArrowheads="1"/>
          </p:cNvSpPr>
          <p:nvPr/>
        </p:nvSpPr>
        <p:spPr bwMode="auto">
          <a:xfrm>
            <a:off x="252413" y="4346592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22" name="Rectangle 17"/>
          <p:cNvSpPr>
            <a:spLocks noChangeArrowheads="1"/>
          </p:cNvSpPr>
          <p:nvPr/>
        </p:nvSpPr>
        <p:spPr bwMode="auto">
          <a:xfrm>
            <a:off x="1693863" y="4346592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23" name="Rectangle 18"/>
          <p:cNvSpPr>
            <a:spLocks noChangeArrowheads="1"/>
          </p:cNvSpPr>
          <p:nvPr/>
        </p:nvSpPr>
        <p:spPr bwMode="auto">
          <a:xfrm>
            <a:off x="3130550" y="4346592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24" name="Rectangle 19"/>
          <p:cNvSpPr>
            <a:spLocks noChangeArrowheads="1"/>
          </p:cNvSpPr>
          <p:nvPr/>
        </p:nvSpPr>
        <p:spPr bwMode="auto">
          <a:xfrm>
            <a:off x="6011863" y="4346592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25" name="Rectangle 20"/>
          <p:cNvSpPr>
            <a:spLocks noChangeArrowheads="1"/>
          </p:cNvSpPr>
          <p:nvPr/>
        </p:nvSpPr>
        <p:spPr bwMode="auto">
          <a:xfrm>
            <a:off x="4572000" y="4346592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26" name="Rectangle 21"/>
          <p:cNvSpPr>
            <a:spLocks noChangeArrowheads="1"/>
          </p:cNvSpPr>
          <p:nvPr/>
        </p:nvSpPr>
        <p:spPr bwMode="auto">
          <a:xfrm>
            <a:off x="7453313" y="4346592"/>
            <a:ext cx="1441450" cy="143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295707"/>
              </p:ext>
            </p:extLst>
          </p:nvPr>
        </p:nvGraphicFramePr>
        <p:xfrm>
          <a:off x="1690688" y="2978167"/>
          <a:ext cx="14414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6" name="Chrom Merge" r:id="rId6" imgW="6095880" imgH="4064040" progId="ChromMerge">
                  <p:embed/>
                </p:oleObj>
              </mc:Choice>
              <mc:Fallback>
                <p:oleObj name="Chrom Merge" r:id="rId6" imgW="6095880" imgH="4064040" progId="ChromMer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2978167"/>
                        <a:ext cx="1441450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45592"/>
              </p:ext>
            </p:extLst>
          </p:nvPr>
        </p:nvGraphicFramePr>
        <p:xfrm>
          <a:off x="1690688" y="4562492"/>
          <a:ext cx="14414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7" name="Chrom Merge" r:id="rId8" imgW="6095880" imgH="4064040" progId="ChromMerge">
                  <p:embed/>
                </p:oleObj>
              </mc:Choice>
              <mc:Fallback>
                <p:oleObj name="Chrom Merge" r:id="rId8" imgW="6095880" imgH="4064040" progId="ChromMer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4562492"/>
                        <a:ext cx="1441450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400934"/>
              </p:ext>
            </p:extLst>
          </p:nvPr>
        </p:nvGraphicFramePr>
        <p:xfrm>
          <a:off x="252413" y="2978167"/>
          <a:ext cx="14414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8" name="Chrom Merge" r:id="rId10" imgW="6095880" imgH="4064040" progId="ChromMerge">
                  <p:embed/>
                </p:oleObj>
              </mc:Choice>
              <mc:Fallback>
                <p:oleObj name="Chrom Merge" r:id="rId10" imgW="6095880" imgH="4064040" progId="ChromMerge">
                  <p:embed/>
                  <p:pic>
                    <p:nvPicPr>
                      <p:cNvPr id="0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978167"/>
                        <a:ext cx="144145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151634"/>
              </p:ext>
            </p:extLst>
          </p:nvPr>
        </p:nvGraphicFramePr>
        <p:xfrm>
          <a:off x="252413" y="4562492"/>
          <a:ext cx="14414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59" name="Chrom Merge" r:id="rId12" imgW="6095880" imgH="4064040" progId="ChromMerge">
                  <p:embed/>
                </p:oleObj>
              </mc:Choice>
              <mc:Fallback>
                <p:oleObj name="Chrom Merge" r:id="rId12" imgW="6095880" imgH="4064040" progId="ChromMerge">
                  <p:embed/>
                  <p:pic>
                    <p:nvPicPr>
                      <p:cNvPr id="0" name="Object 20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4562492"/>
                        <a:ext cx="144145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912060"/>
              </p:ext>
            </p:extLst>
          </p:nvPr>
        </p:nvGraphicFramePr>
        <p:xfrm>
          <a:off x="3132138" y="2978167"/>
          <a:ext cx="1439862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0" name="Chrom Merge" r:id="rId14" imgW="6095880" imgH="4064040" progId="ChromMerge">
                  <p:embed/>
                </p:oleObj>
              </mc:Choice>
              <mc:Fallback>
                <p:oleObj name="Chrom Merge" r:id="rId14" imgW="6095880" imgH="4064040" progId="ChromMerge">
                  <p:embed/>
                  <p:pic>
                    <p:nvPicPr>
                      <p:cNvPr id="0" name="Object 60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978167"/>
                        <a:ext cx="1439862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501608"/>
              </p:ext>
            </p:extLst>
          </p:nvPr>
        </p:nvGraphicFramePr>
        <p:xfrm>
          <a:off x="3132138" y="4562492"/>
          <a:ext cx="1439862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1" name="Chrom Merge" r:id="rId16" imgW="6095880" imgH="4064040" progId="ChromMerge">
                  <p:embed/>
                </p:oleObj>
              </mc:Choice>
              <mc:Fallback>
                <p:oleObj name="Chrom Merge" r:id="rId16" imgW="6095880" imgH="4064040" progId="ChromMerge">
                  <p:embed/>
                  <p:pic>
                    <p:nvPicPr>
                      <p:cNvPr id="0" name="Object 67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562492"/>
                        <a:ext cx="1439862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936357"/>
              </p:ext>
            </p:extLst>
          </p:nvPr>
        </p:nvGraphicFramePr>
        <p:xfrm>
          <a:off x="4568825" y="4826017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2" name="Chrom Merge" r:id="rId18" imgW="6095880" imgH="4064040" progId="ChromMerge">
                  <p:embed/>
                </p:oleObj>
              </mc:Choice>
              <mc:Fallback>
                <p:oleObj name="Chrom Merge" r:id="rId18" imgW="6095880" imgH="4064040" progId="ChromMerge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4826017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261393"/>
              </p:ext>
            </p:extLst>
          </p:nvPr>
        </p:nvGraphicFramePr>
        <p:xfrm>
          <a:off x="4572000" y="3241692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3" name="Chrom Merge" r:id="rId20" imgW="6095880" imgH="4064040" progId="ChromMerge">
                  <p:embed/>
                </p:oleObj>
              </mc:Choice>
              <mc:Fallback>
                <p:oleObj name="Chrom Merge" r:id="rId20" imgW="6095880" imgH="4064040" progId="ChromMerge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41692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732218"/>
              </p:ext>
            </p:extLst>
          </p:nvPr>
        </p:nvGraphicFramePr>
        <p:xfrm>
          <a:off x="6011863" y="3265504"/>
          <a:ext cx="1417637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4" name="Chrom Merge" r:id="rId22" imgW="6095880" imgH="4064040" progId="ChromMerge">
                  <p:embed/>
                </p:oleObj>
              </mc:Choice>
              <mc:Fallback>
                <p:oleObj name="Chrom Merge" r:id="rId22" imgW="6095880" imgH="4064040" progId="ChromMerge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265504"/>
                        <a:ext cx="1417637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70657"/>
              </p:ext>
            </p:extLst>
          </p:nvPr>
        </p:nvGraphicFramePr>
        <p:xfrm>
          <a:off x="6010275" y="4826017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5" name="Chrom Merge" r:id="rId24" imgW="6095880" imgH="4064040" progId="ChromMerge">
                  <p:embed/>
                </p:oleObj>
              </mc:Choice>
              <mc:Fallback>
                <p:oleObj name="Chrom Merge" r:id="rId24" imgW="6095880" imgH="4064040" progId="ChromMerge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4826017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039241"/>
              </p:ext>
            </p:extLst>
          </p:nvPr>
        </p:nvGraphicFramePr>
        <p:xfrm>
          <a:off x="7451725" y="2520967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6" name="Chrom Merge" r:id="rId26" imgW="6095880" imgH="4064040" progId="ChromMerge">
                  <p:embed/>
                </p:oleObj>
              </mc:Choice>
              <mc:Fallback>
                <p:oleObj name="Chrom Merge" r:id="rId26" imgW="6095880" imgH="4064040" progId="ChromMerge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520967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308032"/>
              </p:ext>
            </p:extLst>
          </p:nvPr>
        </p:nvGraphicFramePr>
        <p:xfrm>
          <a:off x="7453313" y="3241692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7" name="Chrom Merge" r:id="rId28" imgW="6095880" imgH="4064040" progId="ChromMerge">
                  <p:embed/>
                </p:oleObj>
              </mc:Choice>
              <mc:Fallback>
                <p:oleObj name="Chrom Merge" r:id="rId28" imgW="6095880" imgH="4064040" progId="ChromMerge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3241692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3" name="AutoShape 61"/>
          <p:cNvSpPr>
            <a:spLocks noChangeArrowheads="1"/>
          </p:cNvSpPr>
          <p:nvPr/>
        </p:nvSpPr>
        <p:spPr bwMode="auto">
          <a:xfrm>
            <a:off x="8101013" y="3482992"/>
            <a:ext cx="146050" cy="215900"/>
          </a:xfrm>
          <a:prstGeom prst="downArrow">
            <a:avLst>
              <a:gd name="adj1" fmla="val 49454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34" name="Text Box 63"/>
          <p:cNvSpPr txBox="1">
            <a:spLocks noChangeArrowheads="1"/>
          </p:cNvSpPr>
          <p:nvPr/>
        </p:nvSpPr>
        <p:spPr bwMode="auto">
          <a:xfrm>
            <a:off x="8243888" y="3429000"/>
            <a:ext cx="7206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endParaRPr lang="en-US" altLang="ja-JP" sz="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94.8 %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80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068198"/>
              </p:ext>
            </p:extLst>
          </p:nvPr>
        </p:nvGraphicFramePr>
        <p:xfrm>
          <a:off x="7453313" y="4103704"/>
          <a:ext cx="14430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8" name="Chrom Merge" r:id="rId30" imgW="6095880" imgH="4064040" progId="ChromMerge">
                  <p:embed/>
                </p:oleObj>
              </mc:Choice>
              <mc:Fallback>
                <p:oleObj name="Chrom Merge" r:id="rId30" imgW="6095880" imgH="4064040" progId="ChromMerg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4103704"/>
                        <a:ext cx="144303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5" name="Text Box 68"/>
          <p:cNvSpPr txBox="1">
            <a:spLocks noChangeArrowheads="1"/>
          </p:cNvSpPr>
          <p:nvPr/>
        </p:nvSpPr>
        <p:spPr bwMode="auto">
          <a:xfrm>
            <a:off x="8243888" y="5013176"/>
            <a:ext cx="7206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endParaRPr lang="en-US" altLang="ja-JP" sz="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98.2 %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36" name="AutoShape 73"/>
          <p:cNvSpPr>
            <a:spLocks noChangeArrowheads="1"/>
          </p:cNvSpPr>
          <p:nvPr/>
        </p:nvSpPr>
        <p:spPr bwMode="auto">
          <a:xfrm>
            <a:off x="8101013" y="5065729"/>
            <a:ext cx="146050" cy="215900"/>
          </a:xfrm>
          <a:prstGeom prst="downArrow">
            <a:avLst>
              <a:gd name="adj1" fmla="val 49454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80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379010"/>
              </p:ext>
            </p:extLst>
          </p:nvPr>
        </p:nvGraphicFramePr>
        <p:xfrm>
          <a:off x="7453313" y="1538304"/>
          <a:ext cx="14414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69" name="Chrom Merge" r:id="rId32" imgW="6095880" imgH="4064040" progId="ChromMerge">
                  <p:embed/>
                </p:oleObj>
              </mc:Choice>
              <mc:Fallback>
                <p:oleObj name="Chrom Merge" r:id="rId32" imgW="6095880" imgH="4064040" progId="ChromMerge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1538304"/>
                        <a:ext cx="144145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37" name="Rectangle 79"/>
          <p:cNvSpPr>
            <a:spLocks noChangeArrowheads="1"/>
          </p:cNvSpPr>
          <p:nvPr/>
        </p:nvSpPr>
        <p:spPr bwMode="auto">
          <a:xfrm>
            <a:off x="252413" y="1179529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38" name="Rectangle 80"/>
          <p:cNvSpPr>
            <a:spLocks noChangeArrowheads="1"/>
          </p:cNvSpPr>
          <p:nvPr/>
        </p:nvSpPr>
        <p:spPr bwMode="auto">
          <a:xfrm>
            <a:off x="1693863" y="1179529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39" name="Rectangle 81"/>
          <p:cNvSpPr>
            <a:spLocks noChangeArrowheads="1"/>
          </p:cNvSpPr>
          <p:nvPr/>
        </p:nvSpPr>
        <p:spPr bwMode="auto">
          <a:xfrm>
            <a:off x="3130550" y="1179529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40" name="Rectangle 82"/>
          <p:cNvSpPr>
            <a:spLocks noChangeArrowheads="1"/>
          </p:cNvSpPr>
          <p:nvPr/>
        </p:nvSpPr>
        <p:spPr bwMode="auto">
          <a:xfrm>
            <a:off x="4572000" y="1179529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41" name="Rectangle 83"/>
          <p:cNvSpPr>
            <a:spLocks noChangeArrowheads="1"/>
          </p:cNvSpPr>
          <p:nvPr/>
        </p:nvSpPr>
        <p:spPr bwMode="auto">
          <a:xfrm>
            <a:off x="7453313" y="1179529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842" name="Rectangle 84"/>
          <p:cNvSpPr>
            <a:spLocks noChangeArrowheads="1"/>
          </p:cNvSpPr>
          <p:nvPr/>
        </p:nvSpPr>
        <p:spPr bwMode="auto">
          <a:xfrm>
            <a:off x="6011863" y="1179529"/>
            <a:ext cx="144145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8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653581"/>
              </p:ext>
            </p:extLst>
          </p:nvPr>
        </p:nvGraphicFramePr>
        <p:xfrm>
          <a:off x="1690688" y="1320817"/>
          <a:ext cx="1441450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0" name="Chrom Merge" r:id="rId34" imgW="6095880" imgH="4064040" progId="ChromMerge">
                  <p:embed/>
                </p:oleObj>
              </mc:Choice>
              <mc:Fallback>
                <p:oleObj name="Chrom Merge" r:id="rId34" imgW="6095880" imgH="4064040" progId="ChromMerge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1320817"/>
                        <a:ext cx="1441450" cy="129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0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72556"/>
              </p:ext>
            </p:extLst>
          </p:nvPr>
        </p:nvGraphicFramePr>
        <p:xfrm>
          <a:off x="252413" y="1322404"/>
          <a:ext cx="14414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1" name="Chrom Merge" r:id="rId36" imgW="6095880" imgH="4064040" progId="ChromMerge">
                  <p:embed/>
                </p:oleObj>
              </mc:Choice>
              <mc:Fallback>
                <p:oleObj name="Chrom Merge" r:id="rId36" imgW="6095880" imgH="4064040" progId="ChromMerge">
                  <p:embed/>
                  <p:pic>
                    <p:nvPicPr>
                      <p:cNvPr id="0" name="Object 18"/>
                      <p:cNvPicPr>
                        <a:picLocks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322404"/>
                        <a:ext cx="14414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43" name="Text Box 87"/>
          <p:cNvSpPr txBox="1">
            <a:spLocks noChangeArrowheads="1"/>
          </p:cNvSpPr>
          <p:nvPr/>
        </p:nvSpPr>
        <p:spPr bwMode="auto">
          <a:xfrm>
            <a:off x="252413" y="1035067"/>
            <a:ext cx="1441450" cy="2841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InertSustain C18</a:t>
            </a:r>
          </a:p>
        </p:txBody>
      </p:sp>
      <p:graphicFrame>
        <p:nvGraphicFramePr>
          <p:cNvPr id="33811" name="Object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577168"/>
              </p:ext>
            </p:extLst>
          </p:nvPr>
        </p:nvGraphicFramePr>
        <p:xfrm>
          <a:off x="3132138" y="1322404"/>
          <a:ext cx="14398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2" name="Chrom Merge" r:id="rId38" imgW="6095880" imgH="4064040" progId="ChromMerge">
                  <p:embed/>
                </p:oleObj>
              </mc:Choice>
              <mc:Fallback>
                <p:oleObj name="Chrom Merge" r:id="rId38" imgW="6095880" imgH="4064040" progId="ChromMerge">
                  <p:embed/>
                  <p:pic>
                    <p:nvPicPr>
                      <p:cNvPr id="0" name="Object 55"/>
                      <p:cNvPicPr>
                        <a:picLocks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322404"/>
                        <a:ext cx="143986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44" name="AutoShape 89"/>
          <p:cNvSpPr>
            <a:spLocks noChangeArrowheads="1"/>
          </p:cNvSpPr>
          <p:nvPr/>
        </p:nvSpPr>
        <p:spPr bwMode="auto">
          <a:xfrm>
            <a:off x="8101013" y="1898667"/>
            <a:ext cx="146050" cy="215900"/>
          </a:xfrm>
          <a:prstGeom prst="downArrow">
            <a:avLst>
              <a:gd name="adj1" fmla="val 49454"/>
              <a:gd name="adj2" fmla="val 698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8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813633"/>
              </p:ext>
            </p:extLst>
          </p:nvPr>
        </p:nvGraphicFramePr>
        <p:xfrm>
          <a:off x="4568825" y="1657367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3" name="Chrom Merge" r:id="rId40" imgW="6095880" imgH="4064040" progId="ChromMerge">
                  <p:embed/>
                </p:oleObj>
              </mc:Choice>
              <mc:Fallback>
                <p:oleObj name="Chrom Merge" r:id="rId40" imgW="6095880" imgH="4064040" progId="ChromMerge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1657367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209078"/>
              </p:ext>
            </p:extLst>
          </p:nvPr>
        </p:nvGraphicFramePr>
        <p:xfrm>
          <a:off x="6010275" y="1657367"/>
          <a:ext cx="1441450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4" name="Chrom Merge" r:id="rId42" imgW="6095880" imgH="4064040" progId="ChromMerge">
                  <p:embed/>
                </p:oleObj>
              </mc:Choice>
              <mc:Fallback>
                <p:oleObj name="Chrom Merge" r:id="rId42" imgW="6095880" imgH="4064040" progId="ChromMerge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1657367"/>
                        <a:ext cx="1441450" cy="96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45" name="Text Box 92"/>
          <p:cNvSpPr txBox="1">
            <a:spLocks noChangeArrowheads="1"/>
          </p:cNvSpPr>
          <p:nvPr/>
        </p:nvSpPr>
        <p:spPr bwMode="auto">
          <a:xfrm>
            <a:off x="3276600" y="1425592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3846" name="Text Box 93"/>
          <p:cNvSpPr txBox="1">
            <a:spLocks noChangeArrowheads="1"/>
          </p:cNvSpPr>
          <p:nvPr/>
        </p:nvSpPr>
        <p:spPr bwMode="auto">
          <a:xfrm>
            <a:off x="3351213" y="1354154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3847" name="Text Box 94"/>
          <p:cNvSpPr txBox="1">
            <a:spLocks noChangeArrowheads="1"/>
          </p:cNvSpPr>
          <p:nvPr/>
        </p:nvSpPr>
        <p:spPr bwMode="auto">
          <a:xfrm>
            <a:off x="3421063" y="1570054"/>
            <a:ext cx="3587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3,4</a:t>
            </a:r>
          </a:p>
        </p:txBody>
      </p:sp>
      <p:sp>
        <p:nvSpPr>
          <p:cNvPr id="33848" name="Text Box 95"/>
          <p:cNvSpPr txBox="1">
            <a:spLocks noChangeArrowheads="1"/>
          </p:cNvSpPr>
          <p:nvPr/>
        </p:nvSpPr>
        <p:spPr bwMode="auto">
          <a:xfrm>
            <a:off x="3636963" y="1930417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3849" name="Text Box 96"/>
          <p:cNvSpPr txBox="1">
            <a:spLocks noChangeArrowheads="1"/>
          </p:cNvSpPr>
          <p:nvPr/>
        </p:nvSpPr>
        <p:spPr bwMode="auto">
          <a:xfrm>
            <a:off x="252413" y="2146317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3850" name="Text Box 97"/>
          <p:cNvSpPr txBox="1">
            <a:spLocks noChangeArrowheads="1"/>
          </p:cNvSpPr>
          <p:nvPr/>
        </p:nvSpPr>
        <p:spPr bwMode="auto">
          <a:xfrm>
            <a:off x="468313" y="1393842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3851" name="Text Box 98"/>
          <p:cNvSpPr txBox="1">
            <a:spLocks noChangeArrowheads="1"/>
          </p:cNvSpPr>
          <p:nvPr/>
        </p:nvSpPr>
        <p:spPr bwMode="auto">
          <a:xfrm>
            <a:off x="755650" y="1898667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3852" name="Text Box 99"/>
          <p:cNvSpPr txBox="1">
            <a:spLocks noChangeArrowheads="1"/>
          </p:cNvSpPr>
          <p:nvPr/>
        </p:nvSpPr>
        <p:spPr bwMode="auto">
          <a:xfrm>
            <a:off x="539750" y="1609742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3853" name="Text Box 100"/>
          <p:cNvSpPr txBox="1">
            <a:spLocks noChangeArrowheads="1"/>
          </p:cNvSpPr>
          <p:nvPr/>
        </p:nvSpPr>
        <p:spPr bwMode="auto">
          <a:xfrm>
            <a:off x="611188" y="1785954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33854" name="Text Box 101"/>
          <p:cNvSpPr txBox="1">
            <a:spLocks noChangeArrowheads="1"/>
          </p:cNvSpPr>
          <p:nvPr/>
        </p:nvSpPr>
        <p:spPr bwMode="auto">
          <a:xfrm>
            <a:off x="1042988" y="2001854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33855" name="Text Box 102"/>
          <p:cNvSpPr txBox="1">
            <a:spLocks noChangeArrowheads="1"/>
          </p:cNvSpPr>
          <p:nvPr/>
        </p:nvSpPr>
        <p:spPr bwMode="auto">
          <a:xfrm>
            <a:off x="1693863" y="1570054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3856" name="Text Box 103"/>
          <p:cNvSpPr txBox="1">
            <a:spLocks noChangeArrowheads="1"/>
          </p:cNvSpPr>
          <p:nvPr/>
        </p:nvSpPr>
        <p:spPr bwMode="auto">
          <a:xfrm>
            <a:off x="1763713" y="1320817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3857" name="Text Box 104"/>
          <p:cNvSpPr txBox="1">
            <a:spLocks noChangeArrowheads="1"/>
          </p:cNvSpPr>
          <p:nvPr/>
        </p:nvSpPr>
        <p:spPr bwMode="auto">
          <a:xfrm>
            <a:off x="2195513" y="2001854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3858" name="Text Box 105"/>
          <p:cNvSpPr txBox="1">
            <a:spLocks noChangeArrowheads="1"/>
          </p:cNvSpPr>
          <p:nvPr/>
        </p:nvSpPr>
        <p:spPr bwMode="auto">
          <a:xfrm>
            <a:off x="1979613" y="2114567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3859" name="Text Box 106"/>
          <p:cNvSpPr txBox="1">
            <a:spLocks noChangeArrowheads="1"/>
          </p:cNvSpPr>
          <p:nvPr/>
        </p:nvSpPr>
        <p:spPr bwMode="auto">
          <a:xfrm>
            <a:off x="2051050" y="1754204"/>
            <a:ext cx="2905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33860" name="Text Box 107"/>
          <p:cNvSpPr txBox="1">
            <a:spLocks noChangeArrowheads="1"/>
          </p:cNvSpPr>
          <p:nvPr/>
        </p:nvSpPr>
        <p:spPr bwMode="auto">
          <a:xfrm>
            <a:off x="4932363" y="2146317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3861" name="Text Box 108"/>
          <p:cNvSpPr txBox="1">
            <a:spLocks noChangeArrowheads="1"/>
          </p:cNvSpPr>
          <p:nvPr/>
        </p:nvSpPr>
        <p:spPr bwMode="auto">
          <a:xfrm>
            <a:off x="5078413" y="1498617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3862" name="Text Box 109"/>
          <p:cNvSpPr txBox="1">
            <a:spLocks noChangeArrowheads="1"/>
          </p:cNvSpPr>
          <p:nvPr/>
        </p:nvSpPr>
        <p:spPr bwMode="auto">
          <a:xfrm>
            <a:off x="5364163" y="2073292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3863" name="Text Box 110"/>
          <p:cNvSpPr txBox="1">
            <a:spLocks noChangeArrowheads="1"/>
          </p:cNvSpPr>
          <p:nvPr/>
        </p:nvSpPr>
        <p:spPr bwMode="auto">
          <a:xfrm>
            <a:off x="6732588" y="2001854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graphicFrame>
        <p:nvGraphicFramePr>
          <p:cNvPr id="33814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012528"/>
              </p:ext>
            </p:extLst>
          </p:nvPr>
        </p:nvGraphicFramePr>
        <p:xfrm>
          <a:off x="7453313" y="936642"/>
          <a:ext cx="14430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75" name="Chrom Merge" r:id="rId44" imgW="6095880" imgH="4064040" progId="ChromMerge">
                  <p:embed/>
                </p:oleObj>
              </mc:Choice>
              <mc:Fallback>
                <p:oleObj name="Chrom Merge" r:id="rId44" imgW="6095880" imgH="4064040" progId="ChromMerge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936642"/>
                        <a:ext cx="1443037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64" name="Text Box 113"/>
          <p:cNvSpPr txBox="1">
            <a:spLocks noChangeArrowheads="1"/>
          </p:cNvSpPr>
          <p:nvPr/>
        </p:nvSpPr>
        <p:spPr bwMode="auto">
          <a:xfrm>
            <a:off x="252413" y="3698892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3865" name="Text Box 114"/>
          <p:cNvSpPr txBox="1">
            <a:spLocks noChangeArrowheads="1"/>
          </p:cNvSpPr>
          <p:nvPr/>
        </p:nvSpPr>
        <p:spPr bwMode="auto">
          <a:xfrm>
            <a:off x="395288" y="2978167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3866" name="Text Box 115"/>
          <p:cNvSpPr txBox="1">
            <a:spLocks noChangeArrowheads="1"/>
          </p:cNvSpPr>
          <p:nvPr/>
        </p:nvSpPr>
        <p:spPr bwMode="auto">
          <a:xfrm>
            <a:off x="684213" y="3481404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3867" name="Text Box 116"/>
          <p:cNvSpPr txBox="1">
            <a:spLocks noChangeArrowheads="1"/>
          </p:cNvSpPr>
          <p:nvPr/>
        </p:nvSpPr>
        <p:spPr bwMode="auto">
          <a:xfrm>
            <a:off x="468313" y="3194067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3868" name="Text Box 117"/>
          <p:cNvSpPr txBox="1">
            <a:spLocks noChangeArrowheads="1"/>
          </p:cNvSpPr>
          <p:nvPr/>
        </p:nvSpPr>
        <p:spPr bwMode="auto">
          <a:xfrm>
            <a:off x="539750" y="3370279"/>
            <a:ext cx="2873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33869" name="Text Box 118"/>
          <p:cNvSpPr txBox="1">
            <a:spLocks noChangeArrowheads="1"/>
          </p:cNvSpPr>
          <p:nvPr/>
        </p:nvSpPr>
        <p:spPr bwMode="auto">
          <a:xfrm>
            <a:off x="900113" y="3586179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33870" name="Text Box 119"/>
          <p:cNvSpPr txBox="1">
            <a:spLocks noChangeArrowheads="1"/>
          </p:cNvSpPr>
          <p:nvPr/>
        </p:nvSpPr>
        <p:spPr bwMode="auto">
          <a:xfrm>
            <a:off x="252413" y="5281629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3871" name="Text Box 120"/>
          <p:cNvSpPr txBox="1">
            <a:spLocks noChangeArrowheads="1"/>
          </p:cNvSpPr>
          <p:nvPr/>
        </p:nvSpPr>
        <p:spPr bwMode="auto">
          <a:xfrm>
            <a:off x="468313" y="4602179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3872" name="Text Box 121"/>
          <p:cNvSpPr txBox="1">
            <a:spLocks noChangeArrowheads="1"/>
          </p:cNvSpPr>
          <p:nvPr/>
        </p:nvSpPr>
        <p:spPr bwMode="auto">
          <a:xfrm>
            <a:off x="827088" y="5138754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3873" name="Text Box 122"/>
          <p:cNvSpPr txBox="1">
            <a:spLocks noChangeArrowheads="1"/>
          </p:cNvSpPr>
          <p:nvPr/>
        </p:nvSpPr>
        <p:spPr bwMode="auto">
          <a:xfrm>
            <a:off x="539750" y="4881579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3874" name="Text Box 123"/>
          <p:cNvSpPr txBox="1">
            <a:spLocks noChangeArrowheads="1"/>
          </p:cNvSpPr>
          <p:nvPr/>
        </p:nvSpPr>
        <p:spPr bwMode="auto">
          <a:xfrm>
            <a:off x="611188" y="5026042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33875" name="Text Box 124"/>
          <p:cNvSpPr txBox="1">
            <a:spLocks noChangeArrowheads="1"/>
          </p:cNvSpPr>
          <p:nvPr/>
        </p:nvSpPr>
        <p:spPr bwMode="auto">
          <a:xfrm>
            <a:off x="1042988" y="5210192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6</a:t>
            </a:r>
          </a:p>
        </p:txBody>
      </p:sp>
      <p:sp>
        <p:nvSpPr>
          <p:cNvPr id="33876" name="Text Box 125"/>
          <p:cNvSpPr txBox="1">
            <a:spLocks noChangeArrowheads="1"/>
          </p:cNvSpPr>
          <p:nvPr/>
        </p:nvSpPr>
        <p:spPr bwMode="auto">
          <a:xfrm>
            <a:off x="1693863" y="3225817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3877" name="Text Box 126"/>
          <p:cNvSpPr txBox="1">
            <a:spLocks noChangeArrowheads="1"/>
          </p:cNvSpPr>
          <p:nvPr/>
        </p:nvSpPr>
        <p:spPr bwMode="auto">
          <a:xfrm>
            <a:off x="1835150" y="2978167"/>
            <a:ext cx="2143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3878" name="Text Box 127"/>
          <p:cNvSpPr txBox="1">
            <a:spLocks noChangeArrowheads="1"/>
          </p:cNvSpPr>
          <p:nvPr/>
        </p:nvSpPr>
        <p:spPr bwMode="auto">
          <a:xfrm>
            <a:off x="2482850" y="3698892"/>
            <a:ext cx="217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3879" name="Text Box 128"/>
          <p:cNvSpPr txBox="1">
            <a:spLocks noChangeArrowheads="1"/>
          </p:cNvSpPr>
          <p:nvPr/>
        </p:nvSpPr>
        <p:spPr bwMode="auto">
          <a:xfrm>
            <a:off x="1979613" y="3730642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3880" name="Text Box 129"/>
          <p:cNvSpPr txBox="1">
            <a:spLocks noChangeArrowheads="1"/>
          </p:cNvSpPr>
          <p:nvPr/>
        </p:nvSpPr>
        <p:spPr bwMode="auto">
          <a:xfrm>
            <a:off x="2125663" y="3409967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33881" name="Text Box 130"/>
          <p:cNvSpPr txBox="1">
            <a:spLocks noChangeArrowheads="1"/>
          </p:cNvSpPr>
          <p:nvPr/>
        </p:nvSpPr>
        <p:spPr bwMode="auto">
          <a:xfrm>
            <a:off x="1693863" y="4706954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3882" name="Text Box 131"/>
          <p:cNvSpPr txBox="1">
            <a:spLocks noChangeArrowheads="1"/>
          </p:cNvSpPr>
          <p:nvPr/>
        </p:nvSpPr>
        <p:spPr bwMode="auto">
          <a:xfrm>
            <a:off x="1835150" y="4457717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3883" name="Text Box 132"/>
          <p:cNvSpPr txBox="1">
            <a:spLocks noChangeArrowheads="1"/>
          </p:cNvSpPr>
          <p:nvPr/>
        </p:nvSpPr>
        <p:spPr bwMode="auto">
          <a:xfrm>
            <a:off x="2698750" y="5354654"/>
            <a:ext cx="217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3884" name="Text Box 133"/>
          <p:cNvSpPr txBox="1">
            <a:spLocks noChangeArrowheads="1"/>
          </p:cNvSpPr>
          <p:nvPr/>
        </p:nvSpPr>
        <p:spPr bwMode="auto">
          <a:xfrm>
            <a:off x="1979613" y="5281629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3885" name="Text Box 134"/>
          <p:cNvSpPr txBox="1">
            <a:spLocks noChangeArrowheads="1"/>
          </p:cNvSpPr>
          <p:nvPr/>
        </p:nvSpPr>
        <p:spPr bwMode="auto">
          <a:xfrm>
            <a:off x="2122488" y="4954604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33886" name="Text Box 135"/>
          <p:cNvSpPr txBox="1">
            <a:spLocks noChangeArrowheads="1"/>
          </p:cNvSpPr>
          <p:nvPr/>
        </p:nvSpPr>
        <p:spPr bwMode="auto">
          <a:xfrm>
            <a:off x="3348038" y="3122629"/>
            <a:ext cx="2159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3887" name="Text Box 136"/>
          <p:cNvSpPr txBox="1">
            <a:spLocks noChangeArrowheads="1"/>
          </p:cNvSpPr>
          <p:nvPr/>
        </p:nvSpPr>
        <p:spPr bwMode="auto">
          <a:xfrm>
            <a:off x="3421063" y="3122629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3888" name="Text Box 137"/>
          <p:cNvSpPr txBox="1">
            <a:spLocks noChangeArrowheads="1"/>
          </p:cNvSpPr>
          <p:nvPr/>
        </p:nvSpPr>
        <p:spPr bwMode="auto">
          <a:xfrm>
            <a:off x="3922713" y="3586179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3889" name="Text Box 138"/>
          <p:cNvSpPr txBox="1">
            <a:spLocks noChangeArrowheads="1"/>
          </p:cNvSpPr>
          <p:nvPr/>
        </p:nvSpPr>
        <p:spPr bwMode="auto">
          <a:xfrm>
            <a:off x="3636963" y="3514742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3890" name="Text Box 139"/>
          <p:cNvSpPr txBox="1">
            <a:spLocks noChangeArrowheads="1"/>
          </p:cNvSpPr>
          <p:nvPr/>
        </p:nvSpPr>
        <p:spPr bwMode="auto">
          <a:xfrm>
            <a:off x="3492500" y="3409967"/>
            <a:ext cx="2873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33892" name="Text Box 141"/>
          <p:cNvSpPr txBox="1">
            <a:spLocks noChangeArrowheads="1"/>
          </p:cNvSpPr>
          <p:nvPr/>
        </p:nvSpPr>
        <p:spPr bwMode="auto">
          <a:xfrm>
            <a:off x="3348038" y="4810142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3893" name="Text Box 142"/>
          <p:cNvSpPr txBox="1">
            <a:spLocks noChangeArrowheads="1"/>
          </p:cNvSpPr>
          <p:nvPr/>
        </p:nvSpPr>
        <p:spPr bwMode="auto">
          <a:xfrm>
            <a:off x="3490913" y="4810142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3894" name="Text Box 143"/>
          <p:cNvSpPr txBox="1">
            <a:spLocks noChangeArrowheads="1"/>
          </p:cNvSpPr>
          <p:nvPr/>
        </p:nvSpPr>
        <p:spPr bwMode="auto">
          <a:xfrm>
            <a:off x="4068763" y="5241942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33895" name="Text Box 144"/>
          <p:cNvSpPr txBox="1">
            <a:spLocks noChangeArrowheads="1"/>
          </p:cNvSpPr>
          <p:nvPr/>
        </p:nvSpPr>
        <p:spPr bwMode="auto">
          <a:xfrm>
            <a:off x="3778250" y="5170504"/>
            <a:ext cx="2174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3896" name="Text Box 145"/>
          <p:cNvSpPr txBox="1">
            <a:spLocks noChangeArrowheads="1"/>
          </p:cNvSpPr>
          <p:nvPr/>
        </p:nvSpPr>
        <p:spPr bwMode="auto">
          <a:xfrm>
            <a:off x="3563938" y="5026042"/>
            <a:ext cx="2889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33898" name="Text Box 147"/>
          <p:cNvSpPr txBox="1">
            <a:spLocks noChangeArrowheads="1"/>
          </p:cNvSpPr>
          <p:nvPr/>
        </p:nvSpPr>
        <p:spPr bwMode="auto">
          <a:xfrm>
            <a:off x="6805613" y="3698892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3901" name="Text Box 150"/>
          <p:cNvSpPr txBox="1">
            <a:spLocks noChangeArrowheads="1"/>
          </p:cNvSpPr>
          <p:nvPr/>
        </p:nvSpPr>
        <p:spPr bwMode="auto">
          <a:xfrm>
            <a:off x="5003800" y="3698892"/>
            <a:ext cx="2873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3902" name="Text Box 151"/>
          <p:cNvSpPr txBox="1">
            <a:spLocks noChangeArrowheads="1"/>
          </p:cNvSpPr>
          <p:nvPr/>
        </p:nvSpPr>
        <p:spPr bwMode="auto">
          <a:xfrm>
            <a:off x="5148263" y="3051192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3903" name="Text Box 152"/>
          <p:cNvSpPr txBox="1">
            <a:spLocks noChangeArrowheads="1"/>
          </p:cNvSpPr>
          <p:nvPr/>
        </p:nvSpPr>
        <p:spPr bwMode="auto">
          <a:xfrm>
            <a:off x="5510213" y="3657617"/>
            <a:ext cx="2857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3904" name="Text Box 154"/>
          <p:cNvSpPr txBox="1">
            <a:spLocks noChangeArrowheads="1"/>
          </p:cNvSpPr>
          <p:nvPr/>
        </p:nvSpPr>
        <p:spPr bwMode="auto">
          <a:xfrm>
            <a:off x="5148263" y="4667267"/>
            <a:ext cx="28733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3905" name="Text Box 155"/>
          <p:cNvSpPr txBox="1">
            <a:spLocks noChangeArrowheads="1"/>
          </p:cNvSpPr>
          <p:nvPr/>
        </p:nvSpPr>
        <p:spPr bwMode="auto">
          <a:xfrm>
            <a:off x="5510213" y="5281629"/>
            <a:ext cx="3571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33906" name="Text Box 157"/>
          <p:cNvSpPr txBox="1">
            <a:spLocks noChangeArrowheads="1"/>
          </p:cNvSpPr>
          <p:nvPr/>
        </p:nvSpPr>
        <p:spPr bwMode="auto">
          <a:xfrm>
            <a:off x="971550" y="1322404"/>
            <a:ext cx="79216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Uracil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</a:t>
            </a:r>
          </a:p>
          <a:p>
            <a:r>
              <a:rPr lang="en-US" altLang="ja-JP" sz="600" dirty="0">
                <a:latin typeface="Calibri" pitchFamily="34" charset="0"/>
                <a:cs typeface="Calibri" pitchFamily="34" charset="0"/>
              </a:rPr>
              <a:t>2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～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Alkylbenzene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>
                <a:latin typeface="Calibri" pitchFamily="34" charset="0"/>
                <a:cs typeface="Calibri" pitchFamily="34" charset="0"/>
              </a:rPr>
              <a:t>(Toluene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～　　　　</a:t>
            </a:r>
            <a:r>
              <a:rPr lang="en-US" altLang="ja-JP" sz="600" i="1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Amylbenzene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07" name="Text Box 158"/>
          <p:cNvSpPr txBox="1">
            <a:spLocks noChangeArrowheads="1"/>
          </p:cNvSpPr>
          <p:nvPr/>
        </p:nvSpPr>
        <p:spPr bwMode="auto">
          <a:xfrm>
            <a:off x="2000232" y="1222392"/>
            <a:ext cx="12334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Uracil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Pyridine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altLang="ja-JP" sz="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Phenol</a:t>
            </a: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Berberine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hydrochloride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endParaRPr lang="en-US" altLang="ja-JP" sz="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Dextromethorphan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08" name="Text Box 159"/>
          <p:cNvSpPr txBox="1">
            <a:spLocks noChangeArrowheads="1"/>
          </p:cNvSpPr>
          <p:nvPr/>
        </p:nvSpPr>
        <p:spPr bwMode="auto">
          <a:xfrm>
            <a:off x="3635375" y="1201754"/>
            <a:ext cx="10080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Chlorpheniramine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endParaRPr lang="en-US" altLang="ja-JP" sz="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Triprolidine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Homochlorcyclizine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     </a:t>
            </a:r>
            <a:endParaRPr lang="en-US" altLang="ja-JP" sz="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Hydroxyzine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Clemastine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09" name="Text Box 160"/>
          <p:cNvSpPr txBox="1">
            <a:spLocks noChangeArrowheads="1"/>
          </p:cNvSpPr>
          <p:nvPr/>
        </p:nvSpPr>
        <p:spPr bwMode="auto">
          <a:xfrm>
            <a:off x="5148263" y="1201754"/>
            <a:ext cx="936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Brilliant Blue FCF</a:t>
            </a:r>
            <a:r>
              <a:rPr lang="ja-JP" altLang="en-US" sz="600" dirty="0">
                <a:latin typeface="Calibri" pitchFamily="34" charset="0"/>
                <a:cs typeface="Calibri" pitchFamily="34" charset="0"/>
              </a:rPr>
              <a:t>　　</a:t>
            </a:r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Phenol</a:t>
            </a:r>
          </a:p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Salicylic acid</a:t>
            </a:r>
          </a:p>
        </p:txBody>
      </p:sp>
      <p:sp>
        <p:nvSpPr>
          <p:cNvPr id="33910" name="Text Box 161"/>
          <p:cNvSpPr txBox="1">
            <a:spLocks noChangeArrowheads="1"/>
          </p:cNvSpPr>
          <p:nvPr/>
        </p:nvSpPr>
        <p:spPr bwMode="auto">
          <a:xfrm>
            <a:off x="6875463" y="1209692"/>
            <a:ext cx="720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6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altLang="ja-JP" sz="600" dirty="0">
                <a:latin typeface="Calibri" pitchFamily="34" charset="0"/>
                <a:cs typeface="Calibri" pitchFamily="34" charset="0"/>
              </a:rPr>
              <a:t>:</a:t>
            </a:r>
            <a:r>
              <a:rPr lang="ja-JP" altLang="en-US" sz="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600" dirty="0" err="1">
                <a:latin typeface="Calibri" pitchFamily="34" charset="0"/>
                <a:cs typeface="Calibri" pitchFamily="34" charset="0"/>
              </a:rPr>
              <a:t>Hinokitiol</a:t>
            </a:r>
            <a:endParaRPr lang="en-US" altLang="ja-JP" sz="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11" name="Line 162"/>
          <p:cNvSpPr>
            <a:spLocks noChangeShapeType="1"/>
          </p:cNvSpPr>
          <p:nvPr/>
        </p:nvSpPr>
        <p:spPr bwMode="auto">
          <a:xfrm>
            <a:off x="1116013" y="1898667"/>
            <a:ext cx="0" cy="3887787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12" name="Text Box 42"/>
          <p:cNvSpPr txBox="1">
            <a:spLocks noChangeArrowheads="1"/>
          </p:cNvSpPr>
          <p:nvPr/>
        </p:nvSpPr>
        <p:spPr bwMode="auto">
          <a:xfrm>
            <a:off x="252413" y="4273567"/>
            <a:ext cx="1441450" cy="2841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b="1">
                <a:latin typeface="Calibri" pitchFamily="34" charset="0"/>
                <a:cs typeface="Calibri" pitchFamily="34" charset="0"/>
              </a:rPr>
              <a:t>Inertsil ODS-3</a:t>
            </a:r>
          </a:p>
        </p:txBody>
      </p:sp>
      <p:sp>
        <p:nvSpPr>
          <p:cNvPr id="33913" name="Text Box 45"/>
          <p:cNvSpPr txBox="1">
            <a:spLocks noChangeArrowheads="1"/>
          </p:cNvSpPr>
          <p:nvPr/>
        </p:nvSpPr>
        <p:spPr bwMode="auto">
          <a:xfrm>
            <a:off x="252413" y="2687654"/>
            <a:ext cx="1441450" cy="2841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 b="1">
                <a:latin typeface="Calibri" pitchFamily="34" charset="0"/>
                <a:cs typeface="Calibri" pitchFamily="34" charset="0"/>
              </a:rPr>
              <a:t>Inertsil ODS-4</a:t>
            </a:r>
          </a:p>
        </p:txBody>
      </p:sp>
      <p:sp>
        <p:nvSpPr>
          <p:cNvPr id="33914" name="Oval 164"/>
          <p:cNvSpPr>
            <a:spLocks noChangeArrowheads="1"/>
          </p:cNvSpPr>
          <p:nvPr/>
        </p:nvSpPr>
        <p:spPr bwMode="auto">
          <a:xfrm>
            <a:off x="5532438" y="5281629"/>
            <a:ext cx="263525" cy="433388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15" name="Line 165"/>
          <p:cNvSpPr>
            <a:spLocks noChangeShapeType="1"/>
          </p:cNvSpPr>
          <p:nvPr/>
        </p:nvSpPr>
        <p:spPr bwMode="auto">
          <a:xfrm>
            <a:off x="5003800" y="5065729"/>
            <a:ext cx="71438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17" name="Oval 167"/>
          <p:cNvSpPr>
            <a:spLocks noChangeArrowheads="1"/>
          </p:cNvSpPr>
          <p:nvPr/>
        </p:nvSpPr>
        <p:spPr bwMode="auto">
          <a:xfrm>
            <a:off x="4930775" y="5137167"/>
            <a:ext cx="288925" cy="504825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18" name="Line 168"/>
          <p:cNvSpPr>
            <a:spLocks noChangeShapeType="1"/>
          </p:cNvSpPr>
          <p:nvPr/>
        </p:nvSpPr>
        <p:spPr bwMode="auto">
          <a:xfrm>
            <a:off x="5580063" y="5065729"/>
            <a:ext cx="73025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19" name="Text Box 169"/>
          <p:cNvSpPr txBox="1">
            <a:spLocks noChangeArrowheads="1"/>
          </p:cNvSpPr>
          <p:nvPr/>
        </p:nvSpPr>
        <p:spPr bwMode="auto">
          <a:xfrm>
            <a:off x="5292725" y="4881579"/>
            <a:ext cx="647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Salicylic acid</a:t>
            </a:r>
          </a:p>
        </p:txBody>
      </p:sp>
      <p:sp>
        <p:nvSpPr>
          <p:cNvPr id="33920" name="Line 170"/>
          <p:cNvSpPr>
            <a:spLocks noChangeShapeType="1"/>
          </p:cNvSpPr>
          <p:nvPr/>
        </p:nvSpPr>
        <p:spPr bwMode="auto">
          <a:xfrm>
            <a:off x="2700338" y="5138754"/>
            <a:ext cx="71437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21" name="Rectangle 171"/>
          <p:cNvSpPr>
            <a:spLocks noChangeArrowheads="1"/>
          </p:cNvSpPr>
          <p:nvPr/>
        </p:nvSpPr>
        <p:spPr bwMode="auto">
          <a:xfrm>
            <a:off x="2328865" y="4921267"/>
            <a:ext cx="7873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600">
                <a:latin typeface="Calibri" pitchFamily="34" charset="0"/>
                <a:cs typeface="Calibri" pitchFamily="34" charset="0"/>
              </a:rPr>
              <a:t>Dextromethorphan</a:t>
            </a:r>
          </a:p>
        </p:txBody>
      </p:sp>
      <p:sp>
        <p:nvSpPr>
          <p:cNvPr id="33922" name="Text Box 172"/>
          <p:cNvSpPr txBox="1">
            <a:spLocks noChangeArrowheads="1"/>
          </p:cNvSpPr>
          <p:nvPr/>
        </p:nvSpPr>
        <p:spPr bwMode="auto">
          <a:xfrm>
            <a:off x="3924300" y="4881579"/>
            <a:ext cx="647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Clemastine</a:t>
            </a:r>
          </a:p>
        </p:txBody>
      </p:sp>
      <p:sp>
        <p:nvSpPr>
          <p:cNvPr id="33923" name="Line 173"/>
          <p:cNvSpPr>
            <a:spLocks noChangeShapeType="1"/>
          </p:cNvSpPr>
          <p:nvPr/>
        </p:nvSpPr>
        <p:spPr bwMode="auto">
          <a:xfrm flipH="1">
            <a:off x="4211638" y="5065729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24" name="Text Box 174"/>
          <p:cNvSpPr txBox="1">
            <a:spLocks noChangeArrowheads="1"/>
          </p:cNvSpPr>
          <p:nvPr/>
        </p:nvSpPr>
        <p:spPr bwMode="auto">
          <a:xfrm>
            <a:off x="3779838" y="3225817"/>
            <a:ext cx="647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>
                <a:latin typeface="Calibri" pitchFamily="34" charset="0"/>
                <a:cs typeface="Calibri" pitchFamily="34" charset="0"/>
              </a:rPr>
              <a:t>Clemastine</a:t>
            </a:r>
          </a:p>
        </p:txBody>
      </p:sp>
      <p:sp>
        <p:nvSpPr>
          <p:cNvPr id="33925" name="Line 175"/>
          <p:cNvSpPr>
            <a:spLocks noChangeShapeType="1"/>
          </p:cNvSpPr>
          <p:nvPr/>
        </p:nvSpPr>
        <p:spPr bwMode="auto">
          <a:xfrm flipH="1">
            <a:off x="4067175" y="3409967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26" name="Line 176"/>
          <p:cNvSpPr>
            <a:spLocks noChangeShapeType="1"/>
          </p:cNvSpPr>
          <p:nvPr/>
        </p:nvSpPr>
        <p:spPr bwMode="auto">
          <a:xfrm flipH="1">
            <a:off x="2600325" y="3481404"/>
            <a:ext cx="100013" cy="214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27" name="Rectangle 177"/>
          <p:cNvSpPr>
            <a:spLocks noChangeArrowheads="1"/>
          </p:cNvSpPr>
          <p:nvPr/>
        </p:nvSpPr>
        <p:spPr bwMode="auto">
          <a:xfrm>
            <a:off x="2355852" y="3297254"/>
            <a:ext cx="7873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600">
                <a:latin typeface="Calibri" pitchFamily="34" charset="0"/>
                <a:cs typeface="Calibri" pitchFamily="34" charset="0"/>
              </a:rPr>
              <a:t>Dextromethorphan</a:t>
            </a:r>
          </a:p>
        </p:txBody>
      </p:sp>
      <p:sp>
        <p:nvSpPr>
          <p:cNvPr id="33928" name="Line 178"/>
          <p:cNvSpPr>
            <a:spLocks noChangeShapeType="1"/>
          </p:cNvSpPr>
          <p:nvPr/>
        </p:nvSpPr>
        <p:spPr bwMode="auto">
          <a:xfrm>
            <a:off x="6804025" y="5065729"/>
            <a:ext cx="144463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30" name="Oval 180"/>
          <p:cNvSpPr>
            <a:spLocks noChangeArrowheads="1"/>
          </p:cNvSpPr>
          <p:nvPr/>
        </p:nvSpPr>
        <p:spPr bwMode="auto">
          <a:xfrm>
            <a:off x="6804025" y="5137167"/>
            <a:ext cx="288925" cy="504825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5" name="直線矢印コネクタ 144"/>
          <p:cNvCxnSpPr/>
          <p:nvPr/>
        </p:nvCxnSpPr>
        <p:spPr>
          <a:xfrm flipV="1">
            <a:off x="7380288" y="2330467"/>
            <a:ext cx="215900" cy="3603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33" name="テキスト ボックス 145"/>
          <p:cNvSpPr txBox="1">
            <a:spLocks noChangeArrowheads="1"/>
          </p:cNvSpPr>
          <p:nvPr/>
        </p:nvSpPr>
        <p:spPr bwMode="auto">
          <a:xfrm>
            <a:off x="2093033" y="2562242"/>
            <a:ext cx="54312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100% aqueous mobile phase can be used by periodically flushing the column with an organic solvent.</a:t>
            </a:r>
            <a:endParaRPr lang="en-US" altLang="ja-JP" sz="1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934" name="Text Box 217"/>
          <p:cNvSpPr txBox="1">
            <a:spLocks noChangeArrowheads="1"/>
          </p:cNvSpPr>
          <p:nvPr/>
        </p:nvSpPr>
        <p:spPr bwMode="auto">
          <a:xfrm>
            <a:off x="8243888" y="1844824"/>
            <a:ext cx="72060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Maintenance rate of </a:t>
            </a:r>
            <a:r>
              <a:rPr lang="en-US" altLang="ja-JP" sz="700" dirty="0" err="1" smtClean="0">
                <a:latin typeface="Calibri" pitchFamily="34" charset="0"/>
                <a:cs typeface="Calibri" pitchFamily="34" charset="0"/>
              </a:rPr>
              <a:t>retentivity</a:t>
            </a:r>
            <a:endParaRPr lang="en-US" altLang="ja-JP" sz="7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700" dirty="0" smtClean="0">
                <a:latin typeface="Calibri" pitchFamily="34" charset="0"/>
                <a:cs typeface="Calibri" pitchFamily="34" charset="0"/>
              </a:rPr>
              <a:t>82.4 %</a:t>
            </a:r>
            <a:endParaRPr lang="ja-JP" altLang="en-US" sz="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4" name="Text Box 42"/>
          <p:cNvSpPr txBox="1">
            <a:spLocks noChangeArrowheads="1"/>
          </p:cNvSpPr>
          <p:nvPr/>
        </p:nvSpPr>
        <p:spPr bwMode="auto">
          <a:xfrm>
            <a:off x="179388" y="726430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Hydrophobicity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6" name="Text Box 42"/>
          <p:cNvSpPr txBox="1">
            <a:spLocks noChangeArrowheads="1"/>
          </p:cNvSpPr>
          <p:nvPr/>
        </p:nvSpPr>
        <p:spPr bwMode="auto">
          <a:xfrm>
            <a:off x="1619523" y="736253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Basic Compound Test (1)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7" name="Text Box 42"/>
          <p:cNvSpPr txBox="1">
            <a:spLocks noChangeArrowheads="1"/>
          </p:cNvSpPr>
          <p:nvPr/>
        </p:nvSpPr>
        <p:spPr bwMode="auto">
          <a:xfrm>
            <a:off x="3059683" y="736253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Basic Compound Test (2)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8" name="Text Box 42"/>
          <p:cNvSpPr txBox="1">
            <a:spLocks noChangeArrowheads="1"/>
          </p:cNvSpPr>
          <p:nvPr/>
        </p:nvSpPr>
        <p:spPr bwMode="auto">
          <a:xfrm>
            <a:off x="4499843" y="736253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Acidic Compound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9" name="Text Box 42"/>
          <p:cNvSpPr txBox="1">
            <a:spLocks noChangeArrowheads="1"/>
          </p:cNvSpPr>
          <p:nvPr/>
        </p:nvSpPr>
        <p:spPr bwMode="auto">
          <a:xfrm>
            <a:off x="5940003" y="736253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Chelating Compound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0" name="Text Box 42"/>
          <p:cNvSpPr txBox="1">
            <a:spLocks noChangeArrowheads="1"/>
          </p:cNvSpPr>
          <p:nvPr/>
        </p:nvSpPr>
        <p:spPr bwMode="auto">
          <a:xfrm>
            <a:off x="7380163" y="736253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 b="1" dirty="0" err="1" smtClean="0">
                <a:latin typeface="Calibri" pitchFamily="34" charset="0"/>
                <a:cs typeface="Calibri" pitchFamily="34" charset="0"/>
              </a:rPr>
              <a:t>Dewetting</a:t>
            </a:r>
            <a:r>
              <a:rPr lang="en-US" altLang="ja-JP" sz="1000" b="1" dirty="0" smtClean="0">
                <a:latin typeface="Calibri" pitchFamily="34" charset="0"/>
                <a:cs typeface="Calibri" pitchFamily="34" charset="0"/>
              </a:rPr>
              <a:t> Test</a:t>
            </a:r>
            <a:endParaRPr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1" name="Text Box 223"/>
          <p:cNvSpPr txBox="1">
            <a:spLocks noChangeArrowheads="1"/>
          </p:cNvSpPr>
          <p:nvPr/>
        </p:nvSpPr>
        <p:spPr bwMode="auto">
          <a:xfrm>
            <a:off x="3852863" y="2780928"/>
            <a:ext cx="719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 and 4 eluting reversely</a:t>
            </a:r>
            <a:endParaRPr lang="ja-JP" altLang="en-US" sz="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2" name="Text Box 223"/>
          <p:cNvSpPr txBox="1">
            <a:spLocks noChangeArrowheads="1"/>
          </p:cNvSpPr>
          <p:nvPr/>
        </p:nvSpPr>
        <p:spPr bwMode="auto">
          <a:xfrm>
            <a:off x="3851920" y="4407495"/>
            <a:ext cx="719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 and 4 eluting reversely</a:t>
            </a:r>
            <a:endParaRPr lang="ja-JP" altLang="en-US" sz="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" name="Text Box 246"/>
          <p:cNvSpPr txBox="1">
            <a:spLocks noChangeArrowheads="1"/>
          </p:cNvSpPr>
          <p:nvPr/>
        </p:nvSpPr>
        <p:spPr bwMode="auto">
          <a:xfrm>
            <a:off x="6444580" y="4762922"/>
            <a:ext cx="6477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6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Hinokitiol</a:t>
            </a:r>
            <a:endParaRPr lang="en-US" altLang="ja-JP" sz="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 No peak</a:t>
            </a:r>
            <a:endParaRPr lang="ja-JP" altLang="en-US" sz="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4" name="Text Box 228"/>
          <p:cNvSpPr txBox="1">
            <a:spLocks noChangeArrowheads="1"/>
          </p:cNvSpPr>
          <p:nvPr/>
        </p:nvSpPr>
        <p:spPr bwMode="auto">
          <a:xfrm>
            <a:off x="4714676" y="4762019"/>
            <a:ext cx="50539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1. B.B.FCF</a:t>
            </a:r>
          </a:p>
          <a:p>
            <a:pPr>
              <a:spcBef>
                <a:spcPct val="50000"/>
              </a:spcBef>
            </a:pPr>
            <a:r>
              <a:rPr lang="en-US" altLang="ja-JP" sz="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peak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_world">
  <a:themeElements>
    <a:clrScheme name="white_wor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_worl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_wor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wor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wor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wor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wor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_wor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wor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wor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wor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wor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wor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_wor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1142</Words>
  <Application>Microsoft Office PowerPoint</Application>
  <PresentationFormat>画面に合わせる (4:3)</PresentationFormat>
  <Paragraphs>658</Paragraphs>
  <Slides>8</Slides>
  <Notes>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white_world</vt:lpstr>
      <vt:lpstr>Document</vt:lpstr>
      <vt:lpstr>Chrom Merge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/>
  <cp:keywords/>
  <dc:description/>
  <cp:lastModifiedBy>k.osaka</cp:lastModifiedBy>
  <cp:revision>200</cp:revision>
  <dcterms:created xsi:type="dcterms:W3CDTF">2010-06-16T04:16:05Z</dcterms:created>
  <dcterms:modified xsi:type="dcterms:W3CDTF">2013-03-18T07:57:07Z</dcterms:modified>
  <cp:category/>
</cp:coreProperties>
</file>